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70" r:id="rId4"/>
    <p:sldId id="258" r:id="rId5"/>
    <p:sldId id="259" r:id="rId6"/>
    <p:sldId id="311" r:id="rId7"/>
    <p:sldId id="260" r:id="rId8"/>
    <p:sldId id="265" r:id="rId9"/>
    <p:sldId id="267" r:id="rId10"/>
    <p:sldId id="273" r:id="rId11"/>
    <p:sldId id="262" r:id="rId12"/>
    <p:sldId id="274" r:id="rId13"/>
    <p:sldId id="316" r:id="rId14"/>
    <p:sldId id="317" r:id="rId15"/>
    <p:sldId id="263" r:id="rId16"/>
    <p:sldId id="289" r:id="rId17"/>
    <p:sldId id="264" r:id="rId18"/>
    <p:sldId id="315" r:id="rId19"/>
    <p:sldId id="286" r:id="rId20"/>
    <p:sldId id="268" r:id="rId21"/>
    <p:sldId id="272" r:id="rId22"/>
    <p:sldId id="287" r:id="rId23"/>
    <p:sldId id="269" r:id="rId24"/>
    <p:sldId id="314" r:id="rId25"/>
    <p:sldId id="288" r:id="rId26"/>
    <p:sldId id="279" r:id="rId27"/>
    <p:sldId id="290" r:id="rId28"/>
    <p:sldId id="306" r:id="rId29"/>
    <p:sldId id="307" r:id="rId30"/>
    <p:sldId id="309" r:id="rId31"/>
    <p:sldId id="291" r:id="rId32"/>
    <p:sldId id="277" r:id="rId33"/>
    <p:sldId id="278" r:id="rId34"/>
    <p:sldId id="280" r:id="rId35"/>
    <p:sldId id="281" r:id="rId36"/>
    <p:sldId id="319" r:id="rId37"/>
    <p:sldId id="282" r:id="rId38"/>
    <p:sldId id="325" r:id="rId39"/>
    <p:sldId id="327" r:id="rId40"/>
    <p:sldId id="320" r:id="rId41"/>
    <p:sldId id="321" r:id="rId42"/>
    <p:sldId id="318" r:id="rId43"/>
    <p:sldId id="329" r:id="rId44"/>
    <p:sldId id="322" r:id="rId45"/>
    <p:sldId id="323" r:id="rId46"/>
    <p:sldId id="283" r:id="rId47"/>
    <p:sldId id="285" r:id="rId48"/>
    <p:sldId id="313" r:id="rId49"/>
    <p:sldId id="293" r:id="rId50"/>
    <p:sldId id="297" r:id="rId51"/>
    <p:sldId id="30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9AF77-F7F8-4C55-AE15-C9CDD06AB46A}" type="datetimeFigureOut">
              <a:rPr lang="en-NZ" smtClean="0"/>
              <a:pPr/>
              <a:t>6/02/2014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B6C89-F6FE-4EAB-B7FD-6AA6B98576D0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6C89-F6FE-4EAB-B7FD-6AA6B98576D0}" type="slidenum">
              <a:rPr lang="en-NZ" smtClean="0"/>
              <a:pPr/>
              <a:t>17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6C89-F6FE-4EAB-B7FD-6AA6B98576D0}" type="slidenum">
              <a:rPr lang="en-NZ" smtClean="0"/>
              <a:pPr/>
              <a:t>37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188913"/>
            <a:ext cx="7561262" cy="2087562"/>
          </a:xfrm>
        </p:spPr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1042988" y="2492375"/>
            <a:ext cx="70580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NZ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348038" y="2781300"/>
            <a:ext cx="5018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8ACCFE"/>
              </a:buClr>
              <a:buSzPct val="70000"/>
              <a:buFont typeface="Monotype Sorts" pitchFamily="2" charset="2"/>
              <a:buNone/>
            </a:pPr>
            <a:endParaRPr kumimoji="1" lang="en-US" sz="2400">
              <a:latin typeface="Verdana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87624" y="2924175"/>
            <a:ext cx="6913389" cy="936625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188913"/>
            <a:ext cx="1889125" cy="6408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188913"/>
            <a:ext cx="5519737" cy="6408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773238"/>
            <a:ext cx="3703637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0" y="1773238"/>
            <a:ext cx="3705225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88913"/>
            <a:ext cx="7561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773238"/>
            <a:ext cx="75612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67544" y="1556792"/>
            <a:ext cx="8425631" cy="546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ACCFE"/>
        </a:buClr>
        <a:buSzPct val="70000"/>
        <a:buFont typeface="Monotype Sorts" pitchFamily="2" charset="2"/>
        <a:buBlip>
          <a:blip r:embed="rId13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n.com/common/jumplink.php?target=http://bit.ly/rpSnOp" TargetMode="External"/><Relationship Id="rId2" Type="http://schemas.openxmlformats.org/officeDocument/2006/relationships/hyperlink" Target="http://www.omeg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n.com/common/jumplink.php?target=http://bit.ly/skSvj3" TargetMode="External"/><Relationship Id="rId5" Type="http://schemas.openxmlformats.org/officeDocument/2006/relationships/hyperlink" Target="http://www.edn.com/common/jumplink.php?target=http://bit.ly/u4zJs7" TargetMode="External"/><Relationship Id="rId4" Type="http://schemas.openxmlformats.org/officeDocument/2006/relationships/hyperlink" Target="http://www.edn.com/common/jumplink.php?target=http://bit.ly/s6Llbu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n.com/common/jumplink.php?target=http://bit.ly/s6Llbu" TargetMode="External"/><Relationship Id="rId2" Type="http://schemas.openxmlformats.org/officeDocument/2006/relationships/hyperlink" Target="http://www.edn.com/common/jumplink.php?target=http://bit.ly/rpSnO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dn.com/common/jumplink.php?target=http://bit.ly/skSvj3" TargetMode="External"/><Relationship Id="rId4" Type="http://schemas.openxmlformats.org/officeDocument/2006/relationships/hyperlink" Target="http://www.edn.com/common/jumplink.php?target=http://bit.ly/u4zJs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www.m3inspect.com/images/thermal_house.jpg"/>
          <p:cNvPicPr>
            <a:picLocks noChangeAspect="1" noChangeArrowheads="1"/>
          </p:cNvPicPr>
          <p:nvPr/>
        </p:nvPicPr>
        <p:blipFill>
          <a:blip r:embed="rId2"/>
          <a:srcRect r="12720" b="55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980728"/>
            <a:ext cx="7561262" cy="2087562"/>
          </a:xfrm>
        </p:spPr>
        <p:txBody>
          <a:bodyPr/>
          <a:lstStyle/>
          <a:p>
            <a:r>
              <a:rPr lang="en-NZ" sz="4000" dirty="0" smtClean="0">
                <a:solidFill>
                  <a:schemeClr val="accent3"/>
                </a:solidFill>
              </a:rPr>
              <a:t>Temperature </a:t>
            </a:r>
            <a:r>
              <a:rPr lang="en-NZ" sz="4000" dirty="0" smtClean="0">
                <a:solidFill>
                  <a:schemeClr val="accent3"/>
                </a:solidFill>
              </a:rPr>
              <a:t/>
            </a:r>
            <a:br>
              <a:rPr lang="en-NZ" sz="4000" dirty="0" smtClean="0">
                <a:solidFill>
                  <a:schemeClr val="accent3"/>
                </a:solidFill>
              </a:rPr>
            </a:br>
            <a:r>
              <a:rPr lang="en-NZ" sz="4000" dirty="0" smtClean="0">
                <a:solidFill>
                  <a:schemeClr val="accent3"/>
                </a:solidFill>
              </a:rPr>
              <a:t>Sensors &amp; Measurement</a:t>
            </a:r>
            <a:endParaRPr lang="en-NZ" sz="4000" dirty="0">
              <a:solidFill>
                <a:schemeClr val="accent3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2699792" y="2780928"/>
            <a:ext cx="6913389" cy="936625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E80 Spring 2014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0178" name="AutoShape 2" descr="http://www.m3inspect.com/images/thermal_hou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dirty="0" smtClean="0"/>
              <a:t>Simple </a:t>
            </a:r>
            <a:r>
              <a:rPr lang="en-NZ" dirty="0" smtClean="0"/>
              <a:t>Exponential </a:t>
            </a:r>
            <a:r>
              <a:rPr lang="en-NZ" dirty="0" smtClean="0"/>
              <a:t>Thermistor Model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Usually T</a:t>
            </a:r>
            <a:r>
              <a:rPr lang="en-NZ" baseline="-25000" dirty="0" smtClean="0"/>
              <a:t>0</a:t>
            </a:r>
            <a:r>
              <a:rPr lang="en-NZ" dirty="0" smtClean="0"/>
              <a:t> is room temp 25</a:t>
            </a:r>
            <a:r>
              <a:rPr lang="en-NZ" baseline="30000" dirty="0" smtClean="0"/>
              <a:t>o</a:t>
            </a:r>
            <a:r>
              <a:rPr lang="en-NZ" dirty="0" smtClean="0"/>
              <a:t>C = 298</a:t>
            </a:r>
            <a:r>
              <a:rPr lang="en-NZ" baseline="30000" dirty="0" smtClean="0"/>
              <a:t>o</a:t>
            </a:r>
            <a:r>
              <a:rPr lang="en-NZ" dirty="0" smtClean="0"/>
              <a:t>K</a:t>
            </a:r>
          </a:p>
          <a:p>
            <a:pPr lvl="1"/>
            <a:r>
              <a:rPr lang="en-NZ" dirty="0" smtClean="0"/>
              <a:t>So R</a:t>
            </a:r>
            <a:r>
              <a:rPr lang="en-NZ" baseline="-25000" dirty="0" smtClean="0"/>
              <a:t>0</a:t>
            </a:r>
            <a:r>
              <a:rPr lang="en-NZ" dirty="0" smtClean="0"/>
              <a:t> = R</a:t>
            </a:r>
            <a:r>
              <a:rPr lang="en-NZ" baseline="-25000" dirty="0" smtClean="0"/>
              <a:t>25</a:t>
            </a:r>
          </a:p>
          <a:p>
            <a:endParaRPr lang="en-NZ" dirty="0" smtClean="0"/>
          </a:p>
          <a:p>
            <a:r>
              <a:rPr lang="en-NZ" dirty="0" smtClean="0"/>
              <a:t>R</a:t>
            </a:r>
            <a:r>
              <a:rPr lang="en-NZ" baseline="-25000" dirty="0" smtClean="0"/>
              <a:t>T</a:t>
            </a:r>
            <a:r>
              <a:rPr lang="en-NZ" dirty="0" smtClean="0"/>
              <a:t> = R</a:t>
            </a:r>
            <a:r>
              <a:rPr lang="en-NZ" baseline="-25000" dirty="0" smtClean="0"/>
              <a:t>25</a:t>
            </a:r>
            <a:r>
              <a:rPr lang="en-NZ" dirty="0" smtClean="0"/>
              <a:t> x exp[</a:t>
            </a:r>
            <a:r>
              <a:rPr lang="el-GR" dirty="0" smtClean="0"/>
              <a:t>β</a:t>
            </a:r>
            <a:r>
              <a:rPr lang="en-NZ" dirty="0" smtClean="0"/>
              <a:t>(1/T – 1/298)]</a:t>
            </a:r>
          </a:p>
          <a:p>
            <a:endParaRPr lang="en-NZ" dirty="0" smtClean="0"/>
          </a:p>
          <a:p>
            <a:pPr lvl="1"/>
            <a:r>
              <a:rPr lang="en-NZ" dirty="0" smtClean="0"/>
              <a:t>where  </a:t>
            </a:r>
            <a:r>
              <a:rPr lang="el-GR" dirty="0" smtClean="0"/>
              <a:t>β</a:t>
            </a:r>
            <a:r>
              <a:rPr lang="en-NZ" dirty="0" smtClean="0"/>
              <a:t> ≈ </a:t>
            </a:r>
            <a:r>
              <a:rPr lang="en-NZ" i="1" dirty="0" err="1" smtClean="0"/>
              <a:t>ln</a:t>
            </a:r>
            <a:r>
              <a:rPr lang="en-NZ" dirty="0" smtClean="0"/>
              <a:t> (R</a:t>
            </a:r>
            <a:r>
              <a:rPr lang="en-NZ" baseline="-25000" dirty="0" smtClean="0"/>
              <a:t>85</a:t>
            </a:r>
            <a:r>
              <a:rPr lang="en-NZ" dirty="0" smtClean="0"/>
              <a:t>/R</a:t>
            </a:r>
            <a:r>
              <a:rPr lang="en-NZ" baseline="-25000" dirty="0" smtClean="0"/>
              <a:t>25</a:t>
            </a:r>
            <a:r>
              <a:rPr lang="en-NZ" dirty="0" smtClean="0"/>
              <a:t>) /(1/358-1/298)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Not very accurate but easy to use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Better Thermistor model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Resistance </a:t>
            </a:r>
            <a:r>
              <a:rPr lang="en-NZ" dirty="0" err="1" smtClean="0"/>
              <a:t>vs</a:t>
            </a:r>
            <a:r>
              <a:rPr lang="en-NZ" dirty="0" smtClean="0"/>
              <a:t> temperature is non-linear but can be well characterised by a 3</a:t>
            </a:r>
            <a:r>
              <a:rPr lang="en-NZ" baseline="30000" dirty="0" smtClean="0"/>
              <a:t>rd</a:t>
            </a:r>
            <a:r>
              <a:rPr lang="en-NZ" dirty="0" smtClean="0"/>
              <a:t> order polynomial</a:t>
            </a:r>
          </a:p>
          <a:p>
            <a:endParaRPr lang="en-NZ" dirty="0"/>
          </a:p>
          <a:p>
            <a:r>
              <a:rPr lang="en-NZ" i="1" dirty="0" err="1"/>
              <a:t>l</a:t>
            </a:r>
            <a:r>
              <a:rPr lang="en-NZ" i="1" dirty="0" err="1" smtClean="0"/>
              <a:t>n</a:t>
            </a:r>
            <a:r>
              <a:rPr lang="en-NZ" dirty="0" smtClean="0"/>
              <a:t> R</a:t>
            </a:r>
            <a:r>
              <a:rPr lang="en-NZ" baseline="-25000" dirty="0" smtClean="0"/>
              <a:t>T</a:t>
            </a:r>
            <a:r>
              <a:rPr lang="en-NZ" dirty="0" smtClean="0"/>
              <a:t> = A + B / T +C / T</a:t>
            </a:r>
            <a:r>
              <a:rPr lang="en-NZ" baseline="30000" dirty="0" smtClean="0"/>
              <a:t>2</a:t>
            </a:r>
            <a:r>
              <a:rPr lang="en-NZ" dirty="0" smtClean="0"/>
              <a:t> + D / T</a:t>
            </a:r>
            <a:r>
              <a:rPr lang="en-NZ" baseline="30000" dirty="0" smtClean="0"/>
              <a:t>3</a:t>
            </a:r>
          </a:p>
          <a:p>
            <a:pPr>
              <a:buNone/>
            </a:pPr>
            <a:endParaRPr lang="en-NZ" baseline="30000" dirty="0" smtClean="0"/>
          </a:p>
          <a:p>
            <a:pPr>
              <a:buNone/>
            </a:pPr>
            <a:r>
              <a:rPr lang="en-NZ" baseline="30000" dirty="0" smtClean="0"/>
              <a:t>	</a:t>
            </a:r>
            <a:r>
              <a:rPr lang="en-NZ" dirty="0" smtClean="0"/>
              <a:t>where A,B,C,D are the characteristics of the material used.</a:t>
            </a:r>
          </a:p>
          <a:p>
            <a:pPr>
              <a:buNone/>
            </a:pPr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Inverting the equation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3238"/>
            <a:ext cx="8604447" cy="4824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sz="3500" dirty="0" smtClean="0"/>
              <a:t>	</a:t>
            </a:r>
            <a:r>
              <a:rPr lang="en-NZ" sz="3000" dirty="0" smtClean="0"/>
              <a:t>The four term Steinhart-Hart equation</a:t>
            </a:r>
          </a:p>
          <a:p>
            <a:pPr>
              <a:buNone/>
            </a:pPr>
            <a:endParaRPr lang="en-NZ" sz="1100" dirty="0" smtClean="0"/>
          </a:p>
          <a:p>
            <a:pPr>
              <a:buNone/>
            </a:pPr>
            <a:r>
              <a:rPr lang="en-NZ" dirty="0" smtClean="0"/>
              <a:t>T = [A</a:t>
            </a:r>
            <a:r>
              <a:rPr lang="en-NZ" baseline="-25000" dirty="0" smtClean="0"/>
              <a:t>1</a:t>
            </a:r>
            <a:r>
              <a:rPr lang="en-NZ" dirty="0" smtClean="0"/>
              <a:t> +B</a:t>
            </a:r>
            <a:r>
              <a:rPr lang="en-NZ" baseline="-25000" dirty="0" smtClean="0"/>
              <a:t>1</a:t>
            </a:r>
            <a:r>
              <a:rPr lang="en-NZ" dirty="0" smtClean="0"/>
              <a:t> </a:t>
            </a:r>
            <a:r>
              <a:rPr lang="en-NZ" i="1" dirty="0" err="1" smtClean="0"/>
              <a:t>ln</a:t>
            </a:r>
            <a:r>
              <a:rPr lang="en-NZ" dirty="0" smtClean="0"/>
              <a:t>(R</a:t>
            </a:r>
            <a:r>
              <a:rPr lang="en-NZ" baseline="-25000" dirty="0" smtClean="0"/>
              <a:t>T</a:t>
            </a:r>
            <a:r>
              <a:rPr lang="en-NZ" dirty="0" smtClean="0"/>
              <a:t>/R</a:t>
            </a:r>
            <a:r>
              <a:rPr lang="en-NZ" baseline="-25000" dirty="0" smtClean="0"/>
              <a:t>0</a:t>
            </a:r>
            <a:r>
              <a:rPr lang="en-NZ" dirty="0" smtClean="0"/>
              <a:t>)+C</a:t>
            </a:r>
            <a:r>
              <a:rPr lang="en-NZ" baseline="-25000" dirty="0" smtClean="0"/>
              <a:t>1 </a:t>
            </a:r>
            <a:r>
              <a:rPr lang="en-NZ" i="1" dirty="0" smtClean="0"/>
              <a:t>ln</a:t>
            </a:r>
            <a:r>
              <a:rPr lang="en-NZ" baseline="30000" dirty="0" smtClean="0"/>
              <a:t>2</a:t>
            </a:r>
            <a:r>
              <a:rPr lang="en-NZ" dirty="0" smtClean="0"/>
              <a:t>(R</a:t>
            </a:r>
            <a:r>
              <a:rPr lang="en-NZ" baseline="-25000" dirty="0" smtClean="0"/>
              <a:t>T</a:t>
            </a:r>
            <a:r>
              <a:rPr lang="en-NZ" dirty="0" smtClean="0"/>
              <a:t>/R</a:t>
            </a:r>
            <a:r>
              <a:rPr lang="en-NZ" baseline="-25000" dirty="0" smtClean="0"/>
              <a:t>0</a:t>
            </a:r>
            <a:r>
              <a:rPr lang="en-NZ" dirty="0" smtClean="0"/>
              <a:t>)+D</a:t>
            </a:r>
            <a:r>
              <a:rPr lang="en-NZ" baseline="-25000" dirty="0" smtClean="0"/>
              <a:t>1</a:t>
            </a:r>
            <a:r>
              <a:rPr lang="en-NZ" i="1" dirty="0" smtClean="0"/>
              <a:t>ln</a:t>
            </a:r>
            <a:r>
              <a:rPr lang="en-NZ" baseline="30000" dirty="0" smtClean="0"/>
              <a:t>3</a:t>
            </a:r>
            <a:r>
              <a:rPr lang="en-NZ" dirty="0" smtClean="0"/>
              <a:t>(R</a:t>
            </a:r>
            <a:r>
              <a:rPr lang="en-NZ" baseline="-25000" dirty="0" smtClean="0"/>
              <a:t>T</a:t>
            </a:r>
            <a:r>
              <a:rPr lang="en-NZ" dirty="0" smtClean="0"/>
              <a:t>/R</a:t>
            </a:r>
            <a:r>
              <a:rPr lang="en-NZ" baseline="-25000" dirty="0" smtClean="0"/>
              <a:t>0</a:t>
            </a:r>
            <a:r>
              <a:rPr lang="en-NZ" dirty="0" smtClean="0"/>
              <a:t>)]</a:t>
            </a:r>
            <a:r>
              <a:rPr lang="en-NZ" baseline="30000" dirty="0" smtClean="0"/>
              <a:t>-1</a:t>
            </a:r>
          </a:p>
          <a:p>
            <a:endParaRPr lang="en-NZ" sz="1200" dirty="0" smtClean="0"/>
          </a:p>
          <a:p>
            <a:pPr>
              <a:buNone/>
            </a:pPr>
            <a:r>
              <a:rPr lang="en-NZ" sz="2800" dirty="0" smtClean="0"/>
              <a:t>Also note: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NZ" dirty="0" smtClean="0"/>
              <a:t>Empirically derived polynomial fit</a:t>
            </a:r>
            <a:endParaRPr lang="en-NZ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NZ" sz="2400" dirty="0" smtClean="0"/>
              <a:t>A</a:t>
            </a:r>
            <a:r>
              <a:rPr lang="en-NZ" sz="2400" dirty="0" smtClean="0"/>
              <a:t>, B, C &amp; D are not the same as A</a:t>
            </a:r>
            <a:r>
              <a:rPr lang="en-NZ" sz="2400" baseline="-25000" dirty="0" smtClean="0"/>
              <a:t>1</a:t>
            </a:r>
            <a:r>
              <a:rPr lang="en-NZ" sz="2400" dirty="0" smtClean="0"/>
              <a:t>, B</a:t>
            </a:r>
            <a:r>
              <a:rPr lang="en-NZ" sz="2400" baseline="-25000" dirty="0" smtClean="0"/>
              <a:t>1 </a:t>
            </a:r>
            <a:r>
              <a:rPr lang="en-NZ" sz="2400" dirty="0" smtClean="0"/>
              <a:t>, C</a:t>
            </a:r>
            <a:r>
              <a:rPr lang="en-NZ" sz="2400" baseline="-25000" dirty="0" smtClean="0"/>
              <a:t>1 </a:t>
            </a:r>
            <a:r>
              <a:rPr lang="en-NZ" sz="2400" dirty="0" smtClean="0"/>
              <a:t>&amp; D</a:t>
            </a:r>
            <a:r>
              <a:rPr lang="en-NZ" sz="2400" baseline="-25000" dirty="0" smtClean="0"/>
              <a:t>1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NZ" sz="2400" dirty="0" smtClean="0"/>
              <a:t>Manufacturers </a:t>
            </a:r>
            <a:r>
              <a:rPr lang="en-NZ" sz="2400" dirty="0" smtClean="0"/>
              <a:t>should give you both for when R</a:t>
            </a:r>
            <a:r>
              <a:rPr lang="en-NZ" sz="2400" baseline="-25000" dirty="0" smtClean="0"/>
              <a:t>0</a:t>
            </a:r>
            <a:r>
              <a:rPr lang="en-NZ" sz="2400" dirty="0" smtClean="0"/>
              <a:t> = R</a:t>
            </a:r>
            <a:r>
              <a:rPr lang="en-NZ" sz="2400" baseline="-25000" dirty="0" smtClean="0"/>
              <a:t>25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NZ" sz="2400" dirty="0" smtClean="0"/>
              <a:t>C</a:t>
            </a:r>
            <a:r>
              <a:rPr lang="en-NZ" sz="2400" baseline="-25000" dirty="0" smtClean="0"/>
              <a:t>1</a:t>
            </a:r>
            <a:r>
              <a:rPr lang="en-NZ" sz="2400" dirty="0" smtClean="0"/>
              <a:t> </a:t>
            </a:r>
            <a:r>
              <a:rPr lang="en-NZ" sz="2400" dirty="0" smtClean="0"/>
              <a:t>is very small and sometime ignored (the three term SH </a:t>
            </a:r>
            <a:r>
              <a:rPr lang="en-NZ" sz="2400" dirty="0" err="1" smtClean="0"/>
              <a:t>eqn</a:t>
            </a:r>
            <a:r>
              <a:rPr lang="en-NZ" sz="2400" dirty="0" smtClean="0"/>
              <a:t>)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NZ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32" t="18284" r="49527" b="19243"/>
          <a:stretch>
            <a:fillRect/>
          </a:stretch>
        </p:blipFill>
        <p:spPr bwMode="auto">
          <a:xfrm>
            <a:off x="1115616" y="0"/>
            <a:ext cx="6192688" cy="65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35696" y="6525344"/>
            <a:ext cx="7308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http://www.eng.hmc.edu/NewE80/PDFs/VIshayThermDataSheet.pdf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 bwMode="auto">
          <a:xfrm>
            <a:off x="1187624" y="4221088"/>
            <a:ext cx="5184576" cy="1224136"/>
          </a:xfrm>
          <a:prstGeom prst="ellipse">
            <a:avLst/>
          </a:prstGeom>
          <a:noFill/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Thermistor</a:t>
            </a:r>
            <a:r>
              <a:rPr lang="en-US" dirty="0" smtClean="0"/>
              <a:t>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3238"/>
            <a:ext cx="8425631" cy="4824412"/>
          </a:xfrm>
        </p:spPr>
        <p:txBody>
          <a:bodyPr/>
          <a:lstStyle/>
          <a:p>
            <a:pPr>
              <a:buNone/>
            </a:pPr>
            <a:r>
              <a:rPr lang="en-NZ" sz="2800" dirty="0" smtClean="0"/>
              <a:t>3-term </a:t>
            </a:r>
            <a:r>
              <a:rPr lang="en-NZ" sz="2800" dirty="0" smtClean="0"/>
              <a:t>Steinhart-Hart equation</a:t>
            </a:r>
          </a:p>
          <a:p>
            <a:pPr>
              <a:buNone/>
            </a:pPr>
            <a:endParaRPr lang="en-NZ" sz="1050" dirty="0" smtClean="0"/>
          </a:p>
          <a:p>
            <a:pPr>
              <a:buNone/>
            </a:pPr>
            <a:r>
              <a:rPr lang="en-NZ" dirty="0" smtClean="0"/>
              <a:t>T = [A</a:t>
            </a:r>
            <a:r>
              <a:rPr lang="en-NZ" baseline="-25000" dirty="0" smtClean="0"/>
              <a:t>1</a:t>
            </a:r>
            <a:r>
              <a:rPr lang="en-NZ" dirty="0" smtClean="0"/>
              <a:t> +B</a:t>
            </a:r>
            <a:r>
              <a:rPr lang="en-NZ" baseline="-25000" dirty="0" smtClean="0"/>
              <a:t>1</a:t>
            </a:r>
            <a:r>
              <a:rPr lang="en-NZ" dirty="0" smtClean="0"/>
              <a:t> </a:t>
            </a:r>
            <a:r>
              <a:rPr lang="en-NZ" i="1" dirty="0" err="1" smtClean="0"/>
              <a:t>ln</a:t>
            </a:r>
            <a:r>
              <a:rPr lang="en-NZ" dirty="0" smtClean="0"/>
              <a:t>(R</a:t>
            </a:r>
            <a:r>
              <a:rPr lang="en-NZ" baseline="-25000" dirty="0" smtClean="0"/>
              <a:t>T</a:t>
            </a:r>
            <a:r>
              <a:rPr lang="en-NZ" dirty="0" smtClean="0"/>
              <a:t>/R</a:t>
            </a:r>
            <a:r>
              <a:rPr lang="en-NZ" baseline="-25000" dirty="0" smtClean="0"/>
              <a:t>0</a:t>
            </a:r>
            <a:r>
              <a:rPr lang="en-NZ" dirty="0" smtClean="0"/>
              <a:t>)+</a:t>
            </a:r>
            <a:r>
              <a:rPr lang="en-NZ" dirty="0" smtClean="0"/>
              <a:t>D</a:t>
            </a:r>
            <a:r>
              <a:rPr lang="en-NZ" baseline="-25000" dirty="0" smtClean="0"/>
              <a:t>1</a:t>
            </a:r>
            <a:r>
              <a:rPr lang="en-NZ" i="1" dirty="0" smtClean="0"/>
              <a:t>ln</a:t>
            </a:r>
            <a:r>
              <a:rPr lang="en-NZ" baseline="30000" dirty="0" smtClean="0"/>
              <a:t>3</a:t>
            </a:r>
            <a:r>
              <a:rPr lang="en-NZ" dirty="0" smtClean="0"/>
              <a:t>(R</a:t>
            </a:r>
            <a:r>
              <a:rPr lang="en-NZ" baseline="-25000" dirty="0" smtClean="0"/>
              <a:t>T</a:t>
            </a:r>
            <a:r>
              <a:rPr lang="en-NZ" dirty="0" smtClean="0"/>
              <a:t>/R</a:t>
            </a:r>
            <a:r>
              <a:rPr lang="en-NZ" baseline="-25000" dirty="0" smtClean="0"/>
              <a:t>0</a:t>
            </a:r>
            <a:r>
              <a:rPr lang="en-NZ" dirty="0" smtClean="0"/>
              <a:t>)]</a:t>
            </a:r>
            <a:r>
              <a:rPr lang="en-NZ" baseline="30000" dirty="0" smtClean="0"/>
              <a:t>-1</a:t>
            </a:r>
            <a:endParaRPr lang="en-NZ" sz="2000" baseline="30000" dirty="0" smtClean="0"/>
          </a:p>
          <a:p>
            <a:pPr>
              <a:buNone/>
            </a:pPr>
            <a:r>
              <a:rPr lang="en-NZ" sz="3000" dirty="0" smtClean="0"/>
              <a:t> </a:t>
            </a:r>
          </a:p>
          <a:p>
            <a:pPr>
              <a:buNone/>
            </a:pPr>
            <a:r>
              <a:rPr lang="en-NZ" sz="3000" dirty="0" smtClean="0"/>
              <a:t>How do we find A1, B1 and D1?</a:t>
            </a:r>
          </a:p>
          <a:p>
            <a:pPr>
              <a:buNone/>
            </a:pPr>
            <a:r>
              <a:rPr lang="en-NZ" sz="3000" dirty="0" smtClean="0"/>
              <a:t>Minimum number of data points?</a:t>
            </a:r>
          </a:p>
          <a:p>
            <a:pPr>
              <a:buNone/>
            </a:pPr>
            <a:r>
              <a:rPr lang="en-NZ" sz="3000" dirty="0" smtClean="0"/>
              <a:t>Linear regression/Least Squares Fit (Lecture 2)</a:t>
            </a:r>
          </a:p>
          <a:p>
            <a:pPr>
              <a:buNone/>
            </a:pPr>
            <a:endParaRPr lang="en-NZ" sz="3000" dirty="0" smtClean="0"/>
          </a:p>
          <a:p>
            <a:pPr>
              <a:buNone/>
            </a:pPr>
            <a:endParaRPr lang="en-NZ" baseline="30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Thermistor Problems: Self-heating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You need to pass a current through to measure the voltage and calculate resistance</a:t>
            </a:r>
            <a:r>
              <a:rPr lang="en-NZ" dirty="0" smtClean="0"/>
              <a:t>.</a:t>
            </a:r>
          </a:p>
          <a:p>
            <a:endParaRPr lang="en-NZ" dirty="0" smtClean="0"/>
          </a:p>
          <a:p>
            <a:r>
              <a:rPr lang="en-NZ" dirty="0" smtClean="0"/>
              <a:t>Power is consumed by the </a:t>
            </a:r>
            <a:r>
              <a:rPr lang="en-NZ" dirty="0" err="1" smtClean="0"/>
              <a:t>thermistor</a:t>
            </a:r>
            <a:r>
              <a:rPr lang="en-NZ" dirty="0" smtClean="0"/>
              <a:t> and manifests itself as heat inside the device</a:t>
            </a:r>
          </a:p>
          <a:p>
            <a:pPr lvl="1"/>
            <a:r>
              <a:rPr lang="en-NZ" b="1" dirty="0" smtClean="0"/>
              <a:t> P = I</a:t>
            </a:r>
            <a:r>
              <a:rPr lang="en-NZ" b="1" baseline="30000" dirty="0" smtClean="0"/>
              <a:t>2 </a:t>
            </a:r>
            <a:r>
              <a:rPr lang="en-NZ" b="1" dirty="0" smtClean="0"/>
              <a:t>R</a:t>
            </a:r>
            <a:r>
              <a:rPr lang="en-NZ" baseline="-25000" dirty="0" smtClean="0"/>
              <a:t>T</a:t>
            </a:r>
            <a:r>
              <a:rPr lang="en-NZ" b="1" baseline="-25000" dirty="0" smtClean="0"/>
              <a:t> </a:t>
            </a:r>
          </a:p>
          <a:p>
            <a:pPr lvl="1"/>
            <a:r>
              <a:rPr lang="en-NZ" dirty="0" smtClean="0"/>
              <a:t>You need to know how much the temp increases due to self heating by P so </a:t>
            </a:r>
            <a:r>
              <a:rPr lang="en-NZ" b="1" dirty="0" smtClean="0"/>
              <a:t>you need to be given </a:t>
            </a:r>
            <a:r>
              <a:rPr lang="el-GR" b="1" dirty="0" smtClean="0"/>
              <a:t>θ</a:t>
            </a:r>
            <a:r>
              <a:rPr lang="en-US" b="1" dirty="0" smtClean="0"/>
              <a:t> </a:t>
            </a:r>
            <a:r>
              <a:rPr lang="en-NZ" b="1" dirty="0" smtClean="0"/>
              <a:t>=  </a:t>
            </a:r>
            <a:r>
              <a:rPr lang="en-NZ" dirty="0" smtClean="0"/>
              <a:t>the temperature rise for every watt of heat generated.</a:t>
            </a:r>
          </a:p>
          <a:p>
            <a:pPr lvl="1">
              <a:buNone/>
            </a:pPr>
            <a:endParaRPr lang="en-NZ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Heat flow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Very similar to Ohms law. The temperature difference (increase or decrease) is related to the power dissipated as heat and the thermal resistance.</a:t>
            </a:r>
          </a:p>
          <a:p>
            <a:pPr algn="ctr">
              <a:buNone/>
            </a:pPr>
            <a:r>
              <a:rPr lang="en-NZ" dirty="0" smtClean="0"/>
              <a:t>Δ C = </a:t>
            </a:r>
            <a:r>
              <a:rPr lang="en-NZ" dirty="0" smtClean="0"/>
              <a:t>P </a:t>
            </a:r>
            <a:r>
              <a:rPr lang="en-NZ" dirty="0" smtClean="0"/>
              <a:t>x </a:t>
            </a:r>
            <a:r>
              <a:rPr lang="el-GR" dirty="0" smtClean="0"/>
              <a:t>θ</a:t>
            </a:r>
            <a:endParaRPr lang="en-NZ" dirty="0" smtClean="0"/>
          </a:p>
          <a:p>
            <a:pPr algn="ctr">
              <a:buNone/>
            </a:pPr>
            <a:endParaRPr lang="en-NZ" dirty="0" smtClean="0"/>
          </a:p>
          <a:p>
            <a:pPr lvl="1" algn="ctr"/>
            <a:r>
              <a:rPr lang="en-NZ" dirty="0" smtClean="0"/>
              <a:t>P </a:t>
            </a:r>
            <a:r>
              <a:rPr lang="en-NZ" dirty="0" smtClean="0"/>
              <a:t>in Watts</a:t>
            </a:r>
          </a:p>
          <a:p>
            <a:pPr lvl="1" algn="ctr"/>
            <a:r>
              <a:rPr lang="el-GR" dirty="0" smtClean="0"/>
              <a:t>θ</a:t>
            </a:r>
            <a:r>
              <a:rPr lang="en-NZ" dirty="0" smtClean="0"/>
              <a:t> in </a:t>
            </a:r>
            <a:r>
              <a:rPr lang="en-NZ" baseline="30000" dirty="0" err="1" smtClean="0"/>
              <a:t>o</a:t>
            </a:r>
            <a:r>
              <a:rPr lang="en-NZ" dirty="0" err="1" smtClean="0"/>
              <a:t>C</a:t>
            </a:r>
            <a:r>
              <a:rPr lang="en-NZ" dirty="0" smtClean="0"/>
              <a:t> /W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Self Heating Calculation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 </a:t>
            </a:r>
            <a:r>
              <a:rPr lang="el-GR" dirty="0" smtClean="0"/>
              <a:t>Δ</a:t>
            </a:r>
            <a:r>
              <a:rPr lang="en-NZ" baseline="30000" dirty="0" err="1" smtClean="0"/>
              <a:t>o</a:t>
            </a:r>
            <a:r>
              <a:rPr lang="en-NZ" dirty="0" err="1" smtClean="0"/>
              <a:t>C</a:t>
            </a:r>
            <a:r>
              <a:rPr lang="en-NZ" dirty="0" smtClean="0"/>
              <a:t> </a:t>
            </a:r>
            <a:r>
              <a:rPr lang="en-NZ" dirty="0" smtClean="0"/>
              <a:t>= </a:t>
            </a:r>
            <a:r>
              <a:rPr lang="en-NZ" dirty="0" smtClean="0"/>
              <a:t>P </a:t>
            </a:r>
            <a:r>
              <a:rPr lang="en-NZ" dirty="0" smtClean="0"/>
              <a:t>x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NZ" dirty="0" smtClean="0"/>
              <a:t> (I</a:t>
            </a:r>
            <a:r>
              <a:rPr lang="en-NZ" baseline="30000" dirty="0" smtClean="0"/>
              <a:t>2</a:t>
            </a:r>
            <a:r>
              <a:rPr lang="en-NZ" dirty="0" smtClean="0"/>
              <a:t> R</a:t>
            </a:r>
            <a:r>
              <a:rPr lang="en-NZ" baseline="-25000" dirty="0" smtClean="0"/>
              <a:t>T</a:t>
            </a:r>
            <a:r>
              <a:rPr lang="en-NZ" dirty="0" smtClean="0"/>
              <a:t>) </a:t>
            </a:r>
            <a:r>
              <a:rPr lang="el-GR" dirty="0" smtClean="0"/>
              <a:t>θ</a:t>
            </a:r>
            <a:r>
              <a:rPr lang="en-NZ" baseline="-25000" dirty="0" smtClean="0"/>
              <a:t> </a:t>
            </a:r>
            <a:r>
              <a:rPr lang="en-NZ" baseline="-25000" dirty="0" smtClean="0"/>
              <a:t>Device to ambient </a:t>
            </a:r>
            <a:endParaRPr lang="en-NZ" dirty="0" smtClean="0"/>
          </a:p>
          <a:p>
            <a:r>
              <a:rPr lang="en-NZ" dirty="0" smtClean="0"/>
              <a:t>Example. </a:t>
            </a:r>
          </a:p>
          <a:p>
            <a:pPr lvl="1"/>
            <a:r>
              <a:rPr lang="en-NZ" dirty="0" smtClean="0"/>
              <a:t>I = 5mA </a:t>
            </a:r>
          </a:p>
          <a:p>
            <a:pPr lvl="1"/>
            <a:r>
              <a:rPr lang="en-NZ" dirty="0" smtClean="0"/>
              <a:t>R</a:t>
            </a:r>
            <a:r>
              <a:rPr lang="en-NZ" baseline="-25000" dirty="0" smtClean="0"/>
              <a:t>T</a:t>
            </a:r>
            <a:r>
              <a:rPr lang="en-NZ" dirty="0" smtClean="0"/>
              <a:t> = 4k</a:t>
            </a:r>
            <a:r>
              <a:rPr lang="el-GR" dirty="0" smtClean="0"/>
              <a:t>Ω</a:t>
            </a:r>
            <a:r>
              <a:rPr lang="en-NZ" dirty="0" smtClean="0"/>
              <a:t>  </a:t>
            </a:r>
          </a:p>
          <a:p>
            <a:pPr lvl="1"/>
            <a:r>
              <a:rPr lang="el-GR" dirty="0" smtClean="0"/>
              <a:t>θ</a:t>
            </a:r>
            <a:r>
              <a:rPr lang="en-NZ" baseline="-25000" dirty="0" smtClean="0"/>
              <a:t>Device to ambient </a:t>
            </a:r>
            <a:r>
              <a:rPr lang="en-NZ" dirty="0" smtClean="0"/>
              <a:t>= 15 </a:t>
            </a:r>
            <a:r>
              <a:rPr lang="en-NZ" baseline="30000" dirty="0" err="1" smtClean="0"/>
              <a:t>o</a:t>
            </a:r>
            <a:r>
              <a:rPr lang="en-NZ" dirty="0" err="1" smtClean="0"/>
              <a:t>C</a:t>
            </a:r>
            <a:r>
              <a:rPr lang="en-NZ" dirty="0" smtClean="0"/>
              <a:t> /W</a:t>
            </a:r>
          </a:p>
          <a:p>
            <a:r>
              <a:rPr lang="el-GR" dirty="0" smtClean="0"/>
              <a:t>Δ</a:t>
            </a:r>
            <a:r>
              <a:rPr lang="en-NZ" baseline="30000" dirty="0" err="1" smtClean="0"/>
              <a:t>o</a:t>
            </a:r>
            <a:r>
              <a:rPr lang="en-NZ" dirty="0" err="1" smtClean="0"/>
              <a:t>C</a:t>
            </a:r>
            <a:r>
              <a:rPr lang="en-NZ" dirty="0" smtClean="0"/>
              <a:t> </a:t>
            </a:r>
            <a:r>
              <a:rPr lang="en-NZ" dirty="0" smtClean="0"/>
              <a:t>=</a:t>
            </a:r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Self Heating Calculation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 </a:t>
            </a:r>
            <a:r>
              <a:rPr lang="el-GR" dirty="0" smtClean="0"/>
              <a:t>Δ</a:t>
            </a:r>
            <a:r>
              <a:rPr lang="en-NZ" baseline="30000" dirty="0" err="1" smtClean="0"/>
              <a:t>o</a:t>
            </a:r>
            <a:r>
              <a:rPr lang="en-NZ" dirty="0" err="1" smtClean="0"/>
              <a:t>C</a:t>
            </a:r>
            <a:r>
              <a:rPr lang="en-NZ" dirty="0" smtClean="0"/>
              <a:t> </a:t>
            </a:r>
            <a:r>
              <a:rPr lang="en-NZ" dirty="0" smtClean="0"/>
              <a:t>= </a:t>
            </a:r>
            <a:r>
              <a:rPr lang="en-NZ" dirty="0" smtClean="0"/>
              <a:t>P </a:t>
            </a:r>
            <a:r>
              <a:rPr lang="en-NZ" dirty="0" smtClean="0"/>
              <a:t>x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NZ" dirty="0" smtClean="0"/>
              <a:t> (I</a:t>
            </a:r>
            <a:r>
              <a:rPr lang="en-NZ" baseline="30000" dirty="0" smtClean="0"/>
              <a:t>2</a:t>
            </a:r>
            <a:r>
              <a:rPr lang="en-NZ" dirty="0" smtClean="0"/>
              <a:t> R</a:t>
            </a:r>
            <a:r>
              <a:rPr lang="en-NZ" baseline="-25000" dirty="0" smtClean="0"/>
              <a:t>T</a:t>
            </a:r>
            <a:r>
              <a:rPr lang="en-NZ" dirty="0" smtClean="0"/>
              <a:t>) </a:t>
            </a:r>
            <a:r>
              <a:rPr lang="el-GR" dirty="0" smtClean="0"/>
              <a:t>θ</a:t>
            </a:r>
            <a:r>
              <a:rPr lang="en-NZ" baseline="-25000" dirty="0" smtClean="0"/>
              <a:t> </a:t>
            </a:r>
            <a:r>
              <a:rPr lang="en-NZ" baseline="-25000" dirty="0" smtClean="0"/>
              <a:t>Device to ambient </a:t>
            </a:r>
            <a:endParaRPr lang="en-NZ" dirty="0" smtClean="0"/>
          </a:p>
          <a:p>
            <a:r>
              <a:rPr lang="en-NZ" dirty="0" smtClean="0"/>
              <a:t>Example. </a:t>
            </a:r>
          </a:p>
          <a:p>
            <a:pPr lvl="1"/>
            <a:r>
              <a:rPr lang="en-NZ" dirty="0" smtClean="0"/>
              <a:t>I = 5mA </a:t>
            </a:r>
          </a:p>
          <a:p>
            <a:pPr lvl="1"/>
            <a:r>
              <a:rPr lang="en-NZ" dirty="0" smtClean="0"/>
              <a:t>R</a:t>
            </a:r>
            <a:r>
              <a:rPr lang="en-NZ" baseline="-25000" dirty="0" smtClean="0"/>
              <a:t>T</a:t>
            </a:r>
            <a:r>
              <a:rPr lang="en-NZ" dirty="0" smtClean="0"/>
              <a:t> = 4k</a:t>
            </a:r>
            <a:r>
              <a:rPr lang="el-GR" dirty="0" smtClean="0"/>
              <a:t>Ω</a:t>
            </a:r>
            <a:r>
              <a:rPr lang="en-NZ" dirty="0" smtClean="0"/>
              <a:t>  </a:t>
            </a:r>
          </a:p>
          <a:p>
            <a:pPr lvl="1"/>
            <a:r>
              <a:rPr lang="el-GR" dirty="0" smtClean="0"/>
              <a:t>θ</a:t>
            </a:r>
            <a:r>
              <a:rPr lang="en-NZ" baseline="-25000" dirty="0" smtClean="0"/>
              <a:t>Device to ambient </a:t>
            </a:r>
            <a:r>
              <a:rPr lang="en-NZ" dirty="0" smtClean="0"/>
              <a:t>= 15 </a:t>
            </a:r>
            <a:r>
              <a:rPr lang="en-NZ" baseline="30000" dirty="0" err="1" smtClean="0"/>
              <a:t>o</a:t>
            </a:r>
            <a:r>
              <a:rPr lang="en-NZ" dirty="0" err="1" smtClean="0"/>
              <a:t>C</a:t>
            </a:r>
            <a:r>
              <a:rPr lang="en-NZ" dirty="0" smtClean="0"/>
              <a:t> /W</a:t>
            </a:r>
          </a:p>
          <a:p>
            <a:r>
              <a:rPr lang="el-GR" dirty="0" smtClean="0"/>
              <a:t>Δ</a:t>
            </a:r>
            <a:r>
              <a:rPr lang="en-NZ" baseline="30000" dirty="0" err="1" smtClean="0"/>
              <a:t>o</a:t>
            </a:r>
            <a:r>
              <a:rPr lang="en-NZ" dirty="0" err="1" smtClean="0"/>
              <a:t>C</a:t>
            </a:r>
            <a:r>
              <a:rPr lang="en-NZ" dirty="0" smtClean="0"/>
              <a:t> = </a:t>
            </a:r>
            <a:r>
              <a:rPr lang="en-NZ" dirty="0" smtClean="0"/>
              <a:t>(0.005)</a:t>
            </a:r>
            <a:r>
              <a:rPr lang="en-NZ" baseline="30000" dirty="0" smtClean="0"/>
              <a:t>2 </a:t>
            </a:r>
            <a:r>
              <a:rPr lang="en-NZ" sz="2000" dirty="0" smtClean="0"/>
              <a:t>X</a:t>
            </a:r>
            <a:r>
              <a:rPr lang="en-NZ" dirty="0" smtClean="0"/>
              <a:t> </a:t>
            </a:r>
            <a:r>
              <a:rPr lang="en-NZ" dirty="0" smtClean="0"/>
              <a:t>4000 </a:t>
            </a:r>
            <a:r>
              <a:rPr lang="en-NZ" sz="2000" dirty="0" smtClean="0"/>
              <a:t>X</a:t>
            </a:r>
            <a:r>
              <a:rPr lang="en-NZ" dirty="0" smtClean="0"/>
              <a:t> 15 </a:t>
            </a:r>
            <a:r>
              <a:rPr lang="en-NZ" dirty="0" smtClean="0"/>
              <a:t>= </a:t>
            </a:r>
            <a:r>
              <a:rPr lang="en-NZ" u="sng" dirty="0" smtClean="0"/>
              <a:t>1.5 C</a:t>
            </a:r>
            <a:endParaRPr lang="en-NZ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Linearization </a:t>
            </a:r>
            <a:r>
              <a:rPr lang="en-NZ" dirty="0" smtClean="0"/>
              <a:t>Techniques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3238"/>
            <a:ext cx="7849567" cy="4824412"/>
          </a:xfrm>
        </p:spPr>
        <p:txBody>
          <a:bodyPr/>
          <a:lstStyle/>
          <a:p>
            <a:r>
              <a:rPr lang="en-NZ" dirty="0" smtClean="0"/>
              <a:t>Current through Thermistor is dominated by 10k 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NZ" dirty="0" smtClean="0"/>
              <a:t>resistor</a:t>
            </a:r>
            <a:r>
              <a:rPr lang="en-NZ" dirty="0" smtClean="0"/>
              <a:t>.</a:t>
            </a:r>
            <a:endParaRPr lang="en-NZ" dirty="0"/>
          </a:p>
        </p:txBody>
      </p:sp>
      <p:pic>
        <p:nvPicPr>
          <p:cNvPr id="6" name="Content Placeholder 3" descr="E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564904"/>
            <a:ext cx="713568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Contents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Why measure temperature?</a:t>
            </a:r>
          </a:p>
          <a:p>
            <a:r>
              <a:rPr lang="en-NZ" dirty="0" smtClean="0"/>
              <a:t>Characteristics </a:t>
            </a:r>
            <a:r>
              <a:rPr lang="en-NZ" dirty="0"/>
              <a:t>of </a:t>
            </a:r>
            <a:r>
              <a:rPr lang="en-NZ" dirty="0" smtClean="0"/>
              <a:t>interest</a:t>
            </a:r>
            <a:endParaRPr lang="en-NZ" dirty="0"/>
          </a:p>
          <a:p>
            <a:r>
              <a:rPr lang="en-NZ" dirty="0" smtClean="0"/>
              <a:t>Types </a:t>
            </a:r>
            <a:r>
              <a:rPr lang="en-NZ" dirty="0"/>
              <a:t>of temperature sensors</a:t>
            </a:r>
          </a:p>
          <a:p>
            <a:pPr lvl="1"/>
            <a:r>
              <a:rPr lang="en-NZ" dirty="0"/>
              <a:t>1. Thermistor</a:t>
            </a:r>
          </a:p>
          <a:p>
            <a:pPr lvl="1"/>
            <a:r>
              <a:rPr lang="en-NZ" dirty="0"/>
              <a:t>2. RTD Sensor</a:t>
            </a:r>
          </a:p>
          <a:p>
            <a:pPr lvl="1"/>
            <a:r>
              <a:rPr lang="en-NZ" dirty="0"/>
              <a:t>3. Thermocouple</a:t>
            </a:r>
          </a:p>
          <a:p>
            <a:pPr lvl="1"/>
            <a:r>
              <a:rPr lang="it-IT" dirty="0"/>
              <a:t>4. Integrated Silicon Linear </a:t>
            </a:r>
            <a:r>
              <a:rPr lang="it-IT" dirty="0" smtClean="0"/>
              <a:t>Sensor</a:t>
            </a:r>
          </a:p>
          <a:p>
            <a:r>
              <a:rPr lang="en-NZ" dirty="0" smtClean="0"/>
              <a:t>Sensor </a:t>
            </a:r>
            <a:r>
              <a:rPr lang="en-NZ" dirty="0"/>
              <a:t>Calibration</a:t>
            </a:r>
          </a:p>
          <a:p>
            <a:r>
              <a:rPr lang="en-NZ" dirty="0" smtClean="0"/>
              <a:t>Signal </a:t>
            </a:r>
            <a:r>
              <a:rPr lang="en-NZ" dirty="0"/>
              <a:t>Conditioning </a:t>
            </a:r>
            <a:r>
              <a:rPr lang="en-NZ" dirty="0" smtClean="0"/>
              <a:t>Circuits (throughout)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497639" cy="1143000"/>
          </a:xfrm>
        </p:spPr>
        <p:txBody>
          <a:bodyPr>
            <a:normAutofit/>
          </a:bodyPr>
          <a:lstStyle/>
          <a:p>
            <a:pPr algn="ctr"/>
            <a:r>
              <a:rPr lang="en-NZ" dirty="0" smtClean="0"/>
              <a:t>Linearization of a </a:t>
            </a:r>
            <a:r>
              <a:rPr lang="en-NZ" dirty="0" smtClean="0"/>
              <a:t>1O k-Ohm </a:t>
            </a:r>
            <a:r>
              <a:rPr lang="en-NZ" dirty="0" smtClean="0"/>
              <a:t>Thermistor </a:t>
            </a:r>
            <a:endParaRPr lang="en-NZ" dirty="0"/>
          </a:p>
        </p:txBody>
      </p:sp>
      <p:pic>
        <p:nvPicPr>
          <p:cNvPr id="4" name="Content Placeholder 3" descr="examplether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212" y="1052735"/>
            <a:ext cx="8161252" cy="5506865"/>
          </a:xfrm>
        </p:spPr>
      </p:pic>
      <p:sp>
        <p:nvSpPr>
          <p:cNvPr id="7" name="TextBox 6"/>
          <p:cNvSpPr txBox="1"/>
          <p:nvPr/>
        </p:nvSpPr>
        <p:spPr>
          <a:xfrm>
            <a:off x="3203848" y="6488668"/>
            <a:ext cx="302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This plot Ti = 50 </a:t>
            </a:r>
            <a:r>
              <a:rPr lang="en-NZ" baseline="30000" dirty="0" smtClean="0"/>
              <a:t>0</a:t>
            </a:r>
            <a:r>
              <a:rPr lang="en-NZ" dirty="0" smtClean="0"/>
              <a:t>C, </a:t>
            </a:r>
            <a:r>
              <a:rPr lang="en-NZ" dirty="0" err="1" smtClean="0"/>
              <a:t>Ri</a:t>
            </a:r>
            <a:r>
              <a:rPr lang="en-NZ" dirty="0" smtClean="0"/>
              <a:t> = 275 </a:t>
            </a:r>
            <a:r>
              <a:rPr lang="el-GR" dirty="0" smtClean="0"/>
              <a:t>Ω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Linearization techniques</a:t>
            </a:r>
            <a:endParaRPr lang="en-NZ" dirty="0"/>
          </a:p>
        </p:txBody>
      </p:sp>
      <p:pic>
        <p:nvPicPr>
          <p:cNvPr id="4" name="Content Placeholder 3" descr="E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268761"/>
            <a:ext cx="4617206" cy="2376264"/>
          </a:xfrm>
        </p:spPr>
      </p:pic>
      <p:pic>
        <p:nvPicPr>
          <p:cNvPr id="7" name="Picture 6" descr="E80_Page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762007"/>
            <a:ext cx="4624217" cy="2888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Part II     RTD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800" dirty="0" smtClean="0"/>
              <a:t>Accurate &amp; Stable</a:t>
            </a:r>
          </a:p>
          <a:p>
            <a:r>
              <a:rPr lang="en-NZ" sz="2800" dirty="0" smtClean="0"/>
              <a:t>Reasonably wide temperature range</a:t>
            </a:r>
          </a:p>
          <a:p>
            <a:r>
              <a:rPr lang="en-NZ" sz="2800" dirty="0" smtClean="0"/>
              <a:t>More Expensive</a:t>
            </a:r>
          </a:p>
          <a:p>
            <a:r>
              <a:rPr lang="en-NZ" sz="2800" dirty="0" smtClean="0"/>
              <a:t>Positive temperature constant</a:t>
            </a:r>
          </a:p>
          <a:p>
            <a:r>
              <a:rPr lang="en-NZ" sz="2800" dirty="0" smtClean="0"/>
              <a:t>Requires constant currant excitation</a:t>
            </a:r>
          </a:p>
          <a:p>
            <a:r>
              <a:rPr lang="en-NZ" sz="2800" dirty="0" smtClean="0"/>
              <a:t>Smaller resistance range</a:t>
            </a:r>
          </a:p>
          <a:p>
            <a:pPr lvl="1"/>
            <a:r>
              <a:rPr lang="en-NZ" sz="2400" dirty="0" smtClean="0"/>
              <a:t>Self heating is a concern</a:t>
            </a:r>
          </a:p>
          <a:p>
            <a:pPr lvl="1"/>
            <a:r>
              <a:rPr lang="en-NZ" sz="2400" dirty="0" smtClean="0"/>
              <a:t>Lead wire resistance is a concern</a:t>
            </a:r>
            <a:endParaRPr lang="en-NZ" sz="2400" dirty="0"/>
          </a:p>
        </p:txBody>
      </p:sp>
      <p:pic>
        <p:nvPicPr>
          <p:cNvPr id="6" name="Picture 5" descr="Thin_Film_P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3" y="0"/>
            <a:ext cx="3923927" cy="2717299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 bwMode="auto">
          <a:xfrm>
            <a:off x="6660232" y="4941168"/>
            <a:ext cx="432048" cy="72008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1379" y="5013176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complicated</a:t>
            </a:r>
          </a:p>
          <a:p>
            <a:r>
              <a:rPr lang="en-US" dirty="0" smtClean="0"/>
              <a:t>signal conditioning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dirty="0" err="1" smtClean="0"/>
              <a:t>pRTD</a:t>
            </a:r>
            <a:r>
              <a:rPr lang="en-NZ" dirty="0" smtClean="0"/>
              <a:t>,  </a:t>
            </a:r>
            <a:r>
              <a:rPr lang="en-NZ" dirty="0" err="1" smtClean="0"/>
              <a:t>cRTD</a:t>
            </a:r>
            <a:r>
              <a:rPr lang="en-NZ" dirty="0" smtClean="0"/>
              <a:t> and </a:t>
            </a:r>
            <a:r>
              <a:rPr lang="en-NZ" dirty="0" err="1" smtClean="0"/>
              <a:t>nRTD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The most common is one made using </a:t>
            </a:r>
            <a:r>
              <a:rPr lang="en-NZ" dirty="0" smtClean="0">
                <a:solidFill>
                  <a:srgbClr val="3333CC"/>
                </a:solidFill>
              </a:rPr>
              <a:t>platinum</a:t>
            </a:r>
            <a:r>
              <a:rPr lang="en-NZ" dirty="0" smtClean="0"/>
              <a:t> so we use the acronym </a:t>
            </a:r>
            <a:r>
              <a:rPr lang="en-NZ" dirty="0" err="1" smtClean="0"/>
              <a:t>pRTD</a:t>
            </a:r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>
                <a:solidFill>
                  <a:srgbClr val="3333CC"/>
                </a:solidFill>
              </a:rPr>
              <a:t>Copper</a:t>
            </a:r>
            <a:r>
              <a:rPr lang="en-NZ" dirty="0" smtClean="0"/>
              <a:t> and</a:t>
            </a:r>
            <a:r>
              <a:rPr lang="en-NZ" dirty="0" smtClean="0">
                <a:solidFill>
                  <a:srgbClr val="3333CC"/>
                </a:solidFill>
              </a:rPr>
              <a:t> nickel </a:t>
            </a:r>
            <a:r>
              <a:rPr lang="en-NZ" dirty="0" smtClean="0"/>
              <a:t>as also used but not as stable</a:t>
            </a:r>
          </a:p>
          <a:p>
            <a:endParaRPr lang="en-NZ" dirty="0" smtClean="0"/>
          </a:p>
          <a:p>
            <a:endParaRPr lang="en-NZ" dirty="0"/>
          </a:p>
        </p:txBody>
      </p:sp>
      <p:pic>
        <p:nvPicPr>
          <p:cNvPr id="7" name="Picture 6" descr="Rtdconstruc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924944"/>
            <a:ext cx="6781416" cy="1451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Linearity: </a:t>
            </a:r>
            <a:r>
              <a:rPr lang="en-NZ" sz="2400" dirty="0" smtClean="0"/>
              <a:t>The reason RTDs are so popular</a:t>
            </a:r>
            <a:endParaRPr lang="en-NZ" dirty="0"/>
          </a:p>
        </p:txBody>
      </p:sp>
      <p:pic>
        <p:nvPicPr>
          <p:cNvPr id="1026" name="Picture 2" descr="C:\Users\gough\Downloads\728d684c41ee2800b29fcb1a821cdfff.media.742x47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1524" y="1124744"/>
            <a:ext cx="8526053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RTD are almost linear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Resistance </a:t>
            </a:r>
            <a:r>
              <a:rPr lang="en-NZ" dirty="0" smtClean="0"/>
              <a:t>increases with </a:t>
            </a:r>
            <a:r>
              <a:rPr lang="en-NZ" dirty="0" smtClean="0"/>
              <a:t>temperature (+ slope)</a:t>
            </a:r>
            <a:endParaRPr lang="en-NZ" dirty="0" smtClean="0"/>
          </a:p>
          <a:p>
            <a:pPr>
              <a:buNone/>
            </a:pPr>
            <a:endParaRPr lang="en-NZ" dirty="0" smtClean="0"/>
          </a:p>
          <a:p>
            <a:pPr>
              <a:buNone/>
            </a:pPr>
            <a:r>
              <a:rPr lang="en-NZ" dirty="0" smtClean="0"/>
              <a:t>	R</a:t>
            </a:r>
            <a:r>
              <a:rPr lang="en-NZ" baseline="-25000" dirty="0" smtClean="0"/>
              <a:t>T</a:t>
            </a:r>
            <a:r>
              <a:rPr lang="en-NZ" dirty="0" smtClean="0"/>
              <a:t> </a:t>
            </a:r>
            <a:r>
              <a:rPr lang="en-NZ" dirty="0" smtClean="0"/>
              <a:t>= R</a:t>
            </a:r>
            <a:r>
              <a:rPr lang="en-NZ" baseline="-25000" dirty="0" smtClean="0"/>
              <a:t>0</a:t>
            </a:r>
            <a:r>
              <a:rPr lang="en-NZ" dirty="0" smtClean="0"/>
              <a:t>(1+ </a:t>
            </a:r>
            <a:r>
              <a:rPr lang="el-GR" dirty="0" smtClean="0"/>
              <a:t>α</a:t>
            </a:r>
            <a:r>
              <a:rPr lang="en-NZ" dirty="0" smtClean="0"/>
              <a:t>)(T –T</a:t>
            </a:r>
            <a:r>
              <a:rPr lang="en-NZ" baseline="-25000" dirty="0" smtClean="0"/>
              <a:t>0</a:t>
            </a:r>
            <a:r>
              <a:rPr lang="en-NZ" dirty="0" smtClean="0"/>
              <a:t>)</a:t>
            </a:r>
          </a:p>
          <a:p>
            <a:pPr>
              <a:buNone/>
            </a:pPr>
            <a:endParaRPr lang="en-NZ" dirty="0" smtClean="0"/>
          </a:p>
          <a:p>
            <a:r>
              <a:rPr lang="en-NZ" dirty="0" smtClean="0"/>
              <a:t>Recognized standards for industrial platinum RTDs  are</a:t>
            </a:r>
          </a:p>
          <a:p>
            <a:pPr lvl="1"/>
            <a:r>
              <a:rPr lang="en-NZ" dirty="0" smtClean="0"/>
              <a:t>IEC 6075 and ASTM E-1137  </a:t>
            </a:r>
            <a:r>
              <a:rPr lang="el-GR" dirty="0" smtClean="0"/>
              <a:t>α</a:t>
            </a:r>
            <a:r>
              <a:rPr lang="en-NZ" dirty="0" smtClean="0"/>
              <a:t> =  0.00385 Ω/</a:t>
            </a:r>
            <a:r>
              <a:rPr lang="el-GR" dirty="0" smtClean="0"/>
              <a:t>Ω</a:t>
            </a:r>
            <a:r>
              <a:rPr lang="en-NZ" dirty="0" smtClean="0"/>
              <a:t>/°C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Measuring the resistance</a:t>
            </a:r>
            <a:br>
              <a:rPr lang="en-NZ" dirty="0" smtClean="0"/>
            </a:br>
            <a:r>
              <a:rPr lang="en-NZ" dirty="0" smtClean="0"/>
              <a:t>needs a constant current source</a:t>
            </a:r>
            <a:endParaRPr lang="en-NZ" dirty="0"/>
          </a:p>
        </p:txBody>
      </p:sp>
      <p:pic>
        <p:nvPicPr>
          <p:cNvPr id="6" name="Content Placeholder 5" descr="pRT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12776"/>
            <a:ext cx="6037746" cy="4752528"/>
          </a:xfrm>
        </p:spPr>
      </p:pic>
      <p:sp>
        <p:nvSpPr>
          <p:cNvPr id="4" name="Rectangle 3"/>
          <p:cNvSpPr/>
          <p:nvPr/>
        </p:nvSpPr>
        <p:spPr>
          <a:xfrm>
            <a:off x="1115616" y="5085184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Read AN 687 for more details (e.g. current excitation circuit): </a:t>
            </a:r>
          </a:p>
          <a:p>
            <a:r>
              <a:rPr lang="en-US" dirty="0" smtClean="0"/>
              <a:t>http://ww1.microchip.com/downloads/en/AppNotes/00687c.pdf</a:t>
            </a:r>
          </a:p>
          <a:p>
            <a:r>
              <a:rPr lang="en-US" dirty="0" smtClean="0"/>
              <a:t>http://www.control.com/thread/1236021381</a:t>
            </a:r>
          </a:p>
          <a:p>
            <a:r>
              <a:rPr lang="en-US" dirty="0" smtClean="0"/>
              <a:t>on 3-wire RTD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3200" dirty="0" smtClean="0"/>
              <a:t>With long wires precision is a problem</a:t>
            </a:r>
            <a:endParaRPr lang="en-NZ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Two wire circuits,</a:t>
            </a:r>
          </a:p>
          <a:p>
            <a:endParaRPr lang="en-NZ" dirty="0" smtClean="0"/>
          </a:p>
          <a:p>
            <a:r>
              <a:rPr lang="en-NZ" dirty="0" smtClean="0"/>
              <a:t>Three wire circuits and </a:t>
            </a:r>
          </a:p>
          <a:p>
            <a:endParaRPr lang="en-NZ" dirty="0" smtClean="0"/>
          </a:p>
          <a:p>
            <a:r>
              <a:rPr lang="en-NZ" dirty="0" smtClean="0"/>
              <a:t>Four wire circuits.</a:t>
            </a:r>
          </a:p>
          <a:p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 Two wire: </a:t>
            </a:r>
            <a:r>
              <a:rPr lang="en-NZ" sz="2400" dirty="0" smtClean="0"/>
              <a:t>lead resistances are a problem</a:t>
            </a:r>
            <a:endParaRPr lang="en-NZ" dirty="0"/>
          </a:p>
        </p:txBody>
      </p:sp>
      <p:pic>
        <p:nvPicPr>
          <p:cNvPr id="6" name="Content Placeholder 5" descr="Two w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76" y="2420888"/>
            <a:ext cx="8074124" cy="3528392"/>
          </a:xfrm>
        </p:spPr>
      </p:pic>
      <p:sp>
        <p:nvSpPr>
          <p:cNvPr id="7" name="TextBox 6"/>
          <p:cNvSpPr txBox="1"/>
          <p:nvPr/>
        </p:nvSpPr>
        <p:spPr>
          <a:xfrm>
            <a:off x="4283968" y="5949280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The IDAC block is a constant current sink</a:t>
            </a:r>
            <a:endParaRPr lang="en-NZ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572000" y="4941168"/>
            <a:ext cx="144016" cy="10081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27984" y="1772816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Power supply connected here</a:t>
            </a:r>
            <a:endParaRPr lang="en-NZ" dirty="0"/>
          </a:p>
        </p:txBody>
      </p:sp>
      <p:cxnSp>
        <p:nvCxnSpPr>
          <p:cNvPr id="17" name="Straight Arrow Connector 16"/>
          <p:cNvCxnSpPr>
            <a:stCxn id="13" idx="2"/>
          </p:cNvCxnSpPr>
          <p:nvPr/>
        </p:nvCxnSpPr>
        <p:spPr bwMode="auto">
          <a:xfrm>
            <a:off x="6012160" y="2132856"/>
            <a:ext cx="914400" cy="914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123728" y="2204864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No current flows in here</a:t>
            </a:r>
            <a:endParaRPr lang="en-NZ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2915816" y="2636912"/>
            <a:ext cx="230496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3059832" y="2636912"/>
            <a:ext cx="144016" cy="15841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 Three wire with two current sinks</a:t>
            </a:r>
            <a:endParaRPr lang="en-NZ" dirty="0"/>
          </a:p>
        </p:txBody>
      </p:sp>
      <p:pic>
        <p:nvPicPr>
          <p:cNvPr id="4" name="Content Placeholder 3" descr="Three wire no com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00808"/>
            <a:ext cx="7956376" cy="3846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Why Measure Temperature?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Temperature measurements are one of the most common measurements...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Temperature corrections for other </a:t>
            </a:r>
            <a:r>
              <a:rPr lang="en-NZ" dirty="0" smtClean="0"/>
              <a:t>sensors </a:t>
            </a:r>
          </a:p>
          <a:p>
            <a:pPr lvl="1"/>
            <a:r>
              <a:rPr lang="en-NZ" dirty="0" smtClean="0"/>
              <a:t>e.g., strain, pressure</a:t>
            </a:r>
            <a:r>
              <a:rPr lang="en-NZ" dirty="0"/>
              <a:t>, force, flow, level, and position many times require temperature monitoring in order to insure accuracy. </a:t>
            </a:r>
            <a:endParaRPr lang="en-NZ" dirty="0" smtClean="0"/>
          </a:p>
          <a:p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Four wire with one current sink.</a:t>
            </a:r>
            <a:endParaRPr lang="en-NZ" dirty="0"/>
          </a:p>
        </p:txBody>
      </p:sp>
      <p:pic>
        <p:nvPicPr>
          <p:cNvPr id="4" name="Content Placeholder 3" descr="Four w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7" y="1628800"/>
            <a:ext cx="8054285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3600" dirty="0" smtClean="0"/>
              <a:t>4 wire with precision current source</a:t>
            </a:r>
            <a:endParaRPr lang="en-NZ" sz="3600" dirty="0"/>
          </a:p>
        </p:txBody>
      </p:sp>
      <p:pic>
        <p:nvPicPr>
          <p:cNvPr id="6" name="Content Placeholder 5" descr="Thermocoupel with 2  wire com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684591"/>
            <a:ext cx="3845106" cy="4698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Mathematical Modelling the RTD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The </a:t>
            </a:r>
            <a:r>
              <a:rPr lang="en-NZ" dirty="0" err="1" smtClean="0"/>
              <a:t>Callendar</a:t>
            </a:r>
            <a:r>
              <a:rPr lang="en-NZ" dirty="0" smtClean="0"/>
              <a:t>-Van </a:t>
            </a:r>
            <a:r>
              <a:rPr lang="en-NZ" dirty="0" err="1" smtClean="0"/>
              <a:t>Dusen</a:t>
            </a:r>
            <a:r>
              <a:rPr lang="en-NZ" dirty="0" smtClean="0"/>
              <a:t> equation</a:t>
            </a:r>
          </a:p>
          <a:p>
            <a:endParaRPr lang="en-NZ" dirty="0" smtClean="0"/>
          </a:p>
          <a:p>
            <a:pPr>
              <a:buNone/>
            </a:pPr>
            <a:r>
              <a:rPr lang="en-NZ" dirty="0" smtClean="0"/>
              <a:t>R</a:t>
            </a:r>
            <a:r>
              <a:rPr lang="en-NZ" baseline="-25000" dirty="0" smtClean="0"/>
              <a:t>T</a:t>
            </a:r>
            <a:r>
              <a:rPr lang="en-NZ" dirty="0" smtClean="0"/>
              <a:t> = R</a:t>
            </a:r>
            <a:r>
              <a:rPr lang="en-NZ" baseline="-25000" dirty="0" smtClean="0"/>
              <a:t>0</a:t>
            </a:r>
            <a:r>
              <a:rPr lang="en-NZ" dirty="0" smtClean="0"/>
              <a:t> (1 + A T + B T</a:t>
            </a:r>
            <a:r>
              <a:rPr lang="en-NZ" baseline="30000" dirty="0" smtClean="0"/>
              <a:t>2 </a:t>
            </a:r>
            <a:r>
              <a:rPr lang="en-NZ" dirty="0" smtClean="0"/>
              <a:t>+ C T</a:t>
            </a:r>
            <a:r>
              <a:rPr lang="en-NZ" baseline="30000" dirty="0" smtClean="0"/>
              <a:t>3</a:t>
            </a:r>
            <a:r>
              <a:rPr lang="en-NZ" dirty="0" smtClean="0"/>
              <a:t>(T-100) </a:t>
            </a:r>
            <a:r>
              <a:rPr lang="en-NZ" dirty="0" smtClean="0"/>
              <a:t>      for </a:t>
            </a:r>
            <a:r>
              <a:rPr lang="en-NZ" dirty="0" smtClean="0"/>
              <a:t>T &lt; 0 </a:t>
            </a:r>
            <a:r>
              <a:rPr lang="en-NZ" baseline="30000" dirty="0" err="1" smtClean="0"/>
              <a:t>o</a:t>
            </a:r>
            <a:r>
              <a:rPr lang="en-NZ" dirty="0" err="1" smtClean="0"/>
              <a:t>C</a:t>
            </a:r>
            <a:endParaRPr lang="en-NZ" dirty="0" smtClean="0"/>
          </a:p>
          <a:p>
            <a:pPr>
              <a:buNone/>
            </a:pPr>
            <a:r>
              <a:rPr lang="en-NZ" dirty="0" smtClean="0"/>
              <a:t>      = R</a:t>
            </a:r>
            <a:r>
              <a:rPr lang="en-NZ" baseline="-25000" dirty="0" smtClean="0"/>
              <a:t>0</a:t>
            </a:r>
            <a:r>
              <a:rPr lang="en-NZ" dirty="0" smtClean="0"/>
              <a:t> (1+ A T + B T</a:t>
            </a:r>
            <a:r>
              <a:rPr lang="en-NZ" baseline="30000" dirty="0" smtClean="0"/>
              <a:t>2</a:t>
            </a:r>
            <a:r>
              <a:rPr lang="en-NZ" dirty="0" smtClean="0"/>
              <a:t>)                        </a:t>
            </a:r>
            <a:r>
              <a:rPr lang="en-NZ" dirty="0" smtClean="0"/>
              <a:t>     for </a:t>
            </a:r>
            <a:r>
              <a:rPr lang="en-NZ" dirty="0" smtClean="0"/>
              <a:t>T &gt; 0 </a:t>
            </a:r>
            <a:r>
              <a:rPr lang="en-NZ" baseline="30000" dirty="0" err="1" smtClean="0"/>
              <a:t>o</a:t>
            </a:r>
            <a:r>
              <a:rPr lang="en-NZ" dirty="0" err="1" smtClean="0"/>
              <a:t>C</a:t>
            </a:r>
            <a:endParaRPr lang="en-NZ" dirty="0" smtClean="0"/>
          </a:p>
          <a:p>
            <a:pPr lvl="1"/>
            <a:r>
              <a:rPr lang="en-NZ" dirty="0" smtClean="0"/>
              <a:t>where R</a:t>
            </a:r>
            <a:r>
              <a:rPr lang="en-NZ" baseline="-25000" dirty="0" smtClean="0"/>
              <a:t>0</a:t>
            </a:r>
            <a:r>
              <a:rPr lang="en-NZ" dirty="0" smtClean="0"/>
              <a:t> is the resistance at T</a:t>
            </a:r>
            <a:r>
              <a:rPr lang="en-NZ" baseline="-25000" dirty="0" smtClean="0"/>
              <a:t>0</a:t>
            </a:r>
            <a:r>
              <a:rPr lang="en-NZ" dirty="0" smtClean="0"/>
              <a:t> = 0 </a:t>
            </a:r>
            <a:r>
              <a:rPr lang="en-NZ" baseline="30000" dirty="0" err="1" smtClean="0"/>
              <a:t>o</a:t>
            </a:r>
            <a:r>
              <a:rPr lang="en-NZ" dirty="0" err="1" smtClean="0"/>
              <a:t>C</a:t>
            </a:r>
            <a:r>
              <a:rPr lang="en-NZ" dirty="0" smtClean="0"/>
              <a:t> and </a:t>
            </a:r>
          </a:p>
          <a:p>
            <a:endParaRPr lang="en-NZ" dirty="0" smtClean="0"/>
          </a:p>
          <a:p>
            <a:r>
              <a:rPr lang="en-NZ" dirty="0" smtClean="0"/>
              <a:t>For </a:t>
            </a:r>
            <a:r>
              <a:rPr lang="en-NZ" dirty="0" smtClean="0"/>
              <a:t>platinum</a:t>
            </a:r>
          </a:p>
          <a:p>
            <a:r>
              <a:rPr lang="en-NZ" dirty="0" smtClean="0"/>
              <a:t>A = 3.9083 x e-3 </a:t>
            </a:r>
            <a:r>
              <a:rPr lang="en-NZ" baseline="30000" dirty="0" smtClean="0"/>
              <a:t>o</a:t>
            </a:r>
            <a:r>
              <a:rPr lang="en-NZ" dirty="0" smtClean="0"/>
              <a:t>C</a:t>
            </a:r>
            <a:r>
              <a:rPr lang="en-NZ" baseline="30000" dirty="0" smtClean="0"/>
              <a:t>-1</a:t>
            </a:r>
          </a:p>
          <a:p>
            <a:r>
              <a:rPr lang="en-NZ" dirty="0" smtClean="0"/>
              <a:t>B = -5.775 x e-7 </a:t>
            </a:r>
            <a:r>
              <a:rPr lang="en-NZ" baseline="30000" dirty="0" smtClean="0"/>
              <a:t>o</a:t>
            </a:r>
            <a:r>
              <a:rPr lang="en-NZ" dirty="0" smtClean="0"/>
              <a:t>C</a:t>
            </a:r>
            <a:r>
              <a:rPr lang="en-NZ" baseline="30000" dirty="0" smtClean="0"/>
              <a:t>-2</a:t>
            </a:r>
          </a:p>
          <a:p>
            <a:r>
              <a:rPr lang="en-NZ" dirty="0" smtClean="0"/>
              <a:t>C = -4.183 x e-12 </a:t>
            </a:r>
            <a:r>
              <a:rPr lang="en-NZ" baseline="30000" dirty="0" smtClean="0"/>
              <a:t>o</a:t>
            </a:r>
            <a:r>
              <a:rPr lang="en-NZ" dirty="0" smtClean="0"/>
              <a:t>C</a:t>
            </a:r>
            <a:r>
              <a:rPr lang="en-NZ" baseline="30000" dirty="0" smtClean="0"/>
              <a:t>-4</a:t>
            </a:r>
            <a:endParaRPr lang="en-NZ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Experimentally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Derive </a:t>
            </a:r>
            <a:r>
              <a:rPr lang="en-NZ" dirty="0" smtClean="0"/>
              <a:t>temperature (+/-) from the measured resistance.</a:t>
            </a:r>
          </a:p>
          <a:p>
            <a:r>
              <a:rPr lang="en-NZ" dirty="0" smtClean="0"/>
              <a:t>Easiest way is to construct a Look-Up table inside </a:t>
            </a:r>
            <a:r>
              <a:rPr lang="en-NZ" dirty="0" err="1" smtClean="0"/>
              <a:t>LabView</a:t>
            </a:r>
            <a:r>
              <a:rPr lang="en-NZ" dirty="0" smtClean="0"/>
              <a:t> or your </a:t>
            </a:r>
            <a:r>
              <a:rPr lang="en-NZ" dirty="0" err="1" smtClean="0"/>
              <a:t>uP</a:t>
            </a:r>
            <a:endParaRPr lang="en-NZ" dirty="0" smtClean="0"/>
          </a:p>
          <a:p>
            <a:r>
              <a:rPr lang="en-NZ" dirty="0" smtClean="0"/>
              <a:t>Precision, accuracy, errors and uncertainties need to be considered.</a:t>
            </a:r>
          </a:p>
          <a:p>
            <a:pPr>
              <a:buNone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Experimental uncertainties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For real precision, each sensor needs to be calibrated at more than one temperature and any modelling parameters refined by regression using a least mean squares algorithm. </a:t>
            </a:r>
          </a:p>
          <a:p>
            <a:pPr lvl="1"/>
            <a:r>
              <a:rPr lang="en-NZ" dirty="0" err="1" smtClean="0"/>
              <a:t>LabView</a:t>
            </a:r>
            <a:r>
              <a:rPr lang="en-NZ" dirty="0" smtClean="0"/>
              <a:t>, MATLAB and Excel have these functions</a:t>
            </a:r>
          </a:p>
          <a:p>
            <a:r>
              <a:rPr lang="en-NZ" dirty="0" smtClean="0"/>
              <a:t>The 0</a:t>
            </a:r>
            <a:r>
              <a:rPr lang="en-NZ" baseline="30000" dirty="0" smtClean="0"/>
              <a:t>o</a:t>
            </a:r>
            <a:r>
              <a:rPr lang="en-NZ" dirty="0" smtClean="0"/>
              <a:t>C ice bath and the </a:t>
            </a:r>
            <a:r>
              <a:rPr lang="en-NZ" dirty="0" smtClean="0"/>
              <a:t>~100 </a:t>
            </a:r>
            <a:r>
              <a:rPr lang="en-NZ" baseline="30000" dirty="0" err="1" smtClean="0"/>
              <a:t>o</a:t>
            </a:r>
            <a:r>
              <a:rPr lang="en-NZ" dirty="0" err="1" smtClean="0"/>
              <a:t>C</a:t>
            </a:r>
            <a:r>
              <a:rPr lang="en-NZ" dirty="0" smtClean="0"/>
              <a:t>  boiling de-ionised water (at sea level) are the two most convenient standard temperatures.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Part III Thermocouples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5616" y="1772816"/>
            <a:ext cx="7561262" cy="4824412"/>
          </a:xfrm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 smtClean="0"/>
              <a:t>temperature range </a:t>
            </a:r>
          </a:p>
          <a:p>
            <a:r>
              <a:rPr lang="en-US" dirty="0" smtClean="0"/>
              <a:t>Inexpensive </a:t>
            </a:r>
            <a:endParaRPr lang="en-US" dirty="0" smtClean="0"/>
          </a:p>
          <a:p>
            <a:r>
              <a:rPr lang="en-US" dirty="0" smtClean="0"/>
              <a:t>Withstand </a:t>
            </a:r>
            <a:r>
              <a:rPr lang="en-US" dirty="0" smtClean="0"/>
              <a:t>tough </a:t>
            </a:r>
            <a:r>
              <a:rPr lang="en-US" dirty="0" smtClean="0"/>
              <a:t>environments </a:t>
            </a:r>
            <a:endParaRPr lang="en-US" dirty="0" smtClean="0"/>
          </a:p>
          <a:p>
            <a:r>
              <a:rPr lang="en-US" dirty="0" smtClean="0"/>
              <a:t>Multiple types with different temperature ranges</a:t>
            </a:r>
            <a:endParaRPr lang="en-US" dirty="0" smtClean="0"/>
          </a:p>
          <a:p>
            <a:r>
              <a:rPr lang="en-US" dirty="0" smtClean="0"/>
              <a:t>Requires a reference temperature junction </a:t>
            </a:r>
            <a:endParaRPr lang="en-US" dirty="0" smtClean="0"/>
          </a:p>
          <a:p>
            <a:r>
              <a:rPr lang="en-US" dirty="0" smtClean="0"/>
              <a:t>Fast </a:t>
            </a:r>
            <a:r>
              <a:rPr lang="en-US" dirty="0" smtClean="0"/>
              <a:t>response </a:t>
            </a:r>
          </a:p>
          <a:p>
            <a:r>
              <a:rPr lang="en-US" dirty="0" smtClean="0"/>
              <a:t>Output </a:t>
            </a:r>
            <a:r>
              <a:rPr lang="en-US" dirty="0" smtClean="0"/>
              <a:t>signal is usually </a:t>
            </a:r>
            <a:r>
              <a:rPr lang="en-US" dirty="0" smtClean="0"/>
              <a:t>small</a:t>
            </a:r>
          </a:p>
          <a:p>
            <a:r>
              <a:rPr lang="en-US" dirty="0" smtClean="0"/>
              <a:t>Amplification, noise filtration and signal processing required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thermocou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484784"/>
            <a:ext cx="6038850" cy="26384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Seebeck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2492896"/>
            <a:ext cx="7561262" cy="468039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i="1" dirty="0" smtClean="0"/>
              <a:t>Type K thermocouple</a:t>
            </a:r>
            <a:endParaRPr lang="en-US" i="1" dirty="0"/>
          </a:p>
        </p:txBody>
      </p:sp>
      <p:pic>
        <p:nvPicPr>
          <p:cNvPr id="66564" name="Picture 4" descr="Voltage vs Temperature relationsh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4797152"/>
            <a:ext cx="7334269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Thermocouples are very non-linear</a:t>
            </a:r>
            <a:endParaRPr lang="en-NZ" dirty="0"/>
          </a:p>
        </p:txBody>
      </p:sp>
      <p:pic>
        <p:nvPicPr>
          <p:cNvPr id="7" name="Picture 6" descr="Seebeck coeff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038617"/>
            <a:ext cx="5976664" cy="5819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Mathematical Model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To cover all types of thermocouples, we need </a:t>
            </a:r>
            <a:r>
              <a:rPr lang="en-NZ" dirty="0" smtClean="0"/>
              <a:t>a 6 - </a:t>
            </a:r>
            <a:r>
              <a:rPr lang="en-NZ" dirty="0" smtClean="0"/>
              <a:t>10</a:t>
            </a:r>
            <a:r>
              <a:rPr lang="en-NZ" baseline="30000" dirty="0" smtClean="0"/>
              <a:t>th</a:t>
            </a:r>
            <a:r>
              <a:rPr lang="en-NZ" dirty="0" smtClean="0"/>
              <a:t> order polynomial to describe the relationship between the voltage and the temperature difference between the two junctions</a:t>
            </a:r>
          </a:p>
          <a:p>
            <a:endParaRPr lang="en-NZ" dirty="0" smtClean="0"/>
          </a:p>
          <a:p>
            <a:r>
              <a:rPr lang="en-NZ" dirty="0" smtClean="0"/>
              <a:t>Either </a:t>
            </a:r>
          </a:p>
          <a:p>
            <a:r>
              <a:rPr lang="en-NZ" dirty="0" smtClean="0"/>
              <a:t>T = a</a:t>
            </a:r>
            <a:r>
              <a:rPr lang="en-NZ" baseline="-25000" dirty="0" smtClean="0"/>
              <a:t>0</a:t>
            </a:r>
            <a:r>
              <a:rPr lang="en-NZ" dirty="0" smtClean="0"/>
              <a:t> +a</a:t>
            </a:r>
            <a:r>
              <a:rPr lang="en-NZ" baseline="-25000" dirty="0" smtClean="0"/>
              <a:t>1</a:t>
            </a:r>
            <a:r>
              <a:rPr lang="en-NZ" dirty="0" smtClean="0"/>
              <a:t> x V + a</a:t>
            </a:r>
            <a:r>
              <a:rPr lang="en-NZ" baseline="-25000" dirty="0" smtClean="0"/>
              <a:t>2</a:t>
            </a:r>
            <a:r>
              <a:rPr lang="en-NZ" dirty="0" smtClean="0"/>
              <a:t> x V</a:t>
            </a:r>
            <a:r>
              <a:rPr lang="en-NZ" baseline="30000" dirty="0" smtClean="0"/>
              <a:t>2</a:t>
            </a:r>
            <a:r>
              <a:rPr lang="en-NZ" dirty="0" smtClean="0"/>
              <a:t> +++++ a</a:t>
            </a:r>
            <a:r>
              <a:rPr lang="en-NZ" baseline="-25000" dirty="0" smtClean="0"/>
              <a:t>10 </a:t>
            </a:r>
            <a:r>
              <a:rPr lang="en-NZ" dirty="0" smtClean="0"/>
              <a:t>V</a:t>
            </a:r>
            <a:r>
              <a:rPr lang="en-NZ" baseline="30000" dirty="0" smtClean="0"/>
              <a:t>10</a:t>
            </a:r>
            <a:r>
              <a:rPr lang="en-NZ" dirty="0" smtClean="0"/>
              <a:t> </a:t>
            </a:r>
          </a:p>
          <a:p>
            <a:endParaRPr lang="en-NZ" dirty="0" smtClean="0"/>
          </a:p>
          <a:p>
            <a:r>
              <a:rPr lang="en-NZ" dirty="0" smtClean="0"/>
              <a:t>Or</a:t>
            </a:r>
          </a:p>
          <a:p>
            <a:pPr>
              <a:buNone/>
            </a:pPr>
            <a:endParaRPr lang="en-NZ" dirty="0" smtClean="0"/>
          </a:p>
          <a:p>
            <a:r>
              <a:rPr lang="en-NZ" dirty="0" smtClean="0"/>
              <a:t>V = b</a:t>
            </a:r>
            <a:r>
              <a:rPr lang="en-NZ" baseline="-25000" dirty="0" smtClean="0"/>
              <a:t>0</a:t>
            </a:r>
            <a:r>
              <a:rPr lang="en-NZ" dirty="0" smtClean="0"/>
              <a:t> +b</a:t>
            </a:r>
            <a:r>
              <a:rPr lang="en-NZ" baseline="-25000" dirty="0" smtClean="0"/>
              <a:t>1</a:t>
            </a:r>
            <a:r>
              <a:rPr lang="en-NZ" dirty="0" smtClean="0"/>
              <a:t> x T + b</a:t>
            </a:r>
            <a:r>
              <a:rPr lang="en-NZ" baseline="-25000" dirty="0" smtClean="0"/>
              <a:t>2</a:t>
            </a:r>
            <a:r>
              <a:rPr lang="en-NZ" dirty="0" smtClean="0"/>
              <a:t> x T</a:t>
            </a:r>
            <a:r>
              <a:rPr lang="en-NZ" baseline="30000" dirty="0" smtClean="0"/>
              <a:t>2</a:t>
            </a:r>
            <a:r>
              <a:rPr lang="en-NZ" dirty="0" smtClean="0"/>
              <a:t> +++++ b</a:t>
            </a:r>
            <a:r>
              <a:rPr lang="en-NZ" baseline="-25000" dirty="0" smtClean="0"/>
              <a:t>10 </a:t>
            </a:r>
            <a:r>
              <a:rPr lang="en-NZ" dirty="0" smtClean="0"/>
              <a:t>T</a:t>
            </a:r>
            <a:r>
              <a:rPr lang="en-NZ" baseline="30000" dirty="0" smtClean="0"/>
              <a:t>10</a:t>
            </a:r>
            <a:r>
              <a:rPr lang="en-NZ" dirty="0" smtClean="0"/>
              <a:t>  </a:t>
            </a:r>
          </a:p>
          <a:p>
            <a:pPr>
              <a:buNone/>
            </a:pPr>
            <a:r>
              <a:rPr lang="en-NZ" dirty="0" smtClean="0"/>
              <a:t>				+ </a:t>
            </a:r>
            <a:r>
              <a:rPr lang="el-GR" dirty="0" smtClean="0"/>
              <a:t>α</a:t>
            </a:r>
            <a:r>
              <a:rPr lang="en-NZ" dirty="0" smtClean="0"/>
              <a:t>o exp(</a:t>
            </a:r>
            <a:r>
              <a:rPr lang="el-GR" dirty="0" smtClean="0"/>
              <a:t>α</a:t>
            </a:r>
            <a:r>
              <a:rPr lang="en-NZ" dirty="0" smtClean="0"/>
              <a:t>1(T-126.9686)</a:t>
            </a:r>
            <a:r>
              <a:rPr lang="en-NZ" baseline="30000" dirty="0" smtClean="0"/>
              <a:t>2</a:t>
            </a:r>
            <a:r>
              <a:rPr lang="en-NZ" dirty="0" smtClean="0"/>
              <a:t>) for T &gt;0</a:t>
            </a:r>
            <a:r>
              <a:rPr lang="en-NZ" baseline="30000" dirty="0" smtClean="0"/>
              <a:t>o</a:t>
            </a:r>
            <a:r>
              <a:rPr lang="en-NZ" dirty="0" smtClean="0"/>
              <a:t>C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dirty="0" smtClean="0"/>
              <a:t>10</a:t>
            </a:r>
            <a:r>
              <a:rPr lang="en-NZ" baseline="30000" dirty="0" smtClean="0"/>
              <a:t>th</a:t>
            </a:r>
            <a:r>
              <a:rPr lang="en-NZ" dirty="0" smtClean="0"/>
              <a:t> order polynomial fit:</a:t>
            </a:r>
            <a:br>
              <a:rPr lang="en-NZ" dirty="0" smtClean="0"/>
            </a:br>
            <a:r>
              <a:rPr lang="en-NZ" dirty="0" smtClean="0"/>
              <a:t>Find T from measured Voltage</a:t>
            </a:r>
            <a:endParaRPr lang="en-NZ" dirty="0"/>
          </a:p>
        </p:txBody>
      </p:sp>
      <p:pic>
        <p:nvPicPr>
          <p:cNvPr id="6" name="Content Placeholder 5" descr="Theromcouple polynomia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27" y="1700808"/>
            <a:ext cx="9024277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Important </a:t>
            </a:r>
            <a:r>
              <a:rPr lang="en-NZ" dirty="0" smtClean="0"/>
              <a:t>Properties?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S</a:t>
            </a:r>
            <a:r>
              <a:rPr lang="en-NZ" dirty="0" smtClean="0"/>
              <a:t>ensitivity</a:t>
            </a:r>
            <a:endParaRPr lang="en-NZ" dirty="0"/>
          </a:p>
          <a:p>
            <a:r>
              <a:rPr lang="en-NZ" dirty="0" smtClean="0"/>
              <a:t>Temperature </a:t>
            </a:r>
            <a:r>
              <a:rPr lang="en-NZ" dirty="0"/>
              <a:t>range</a:t>
            </a:r>
          </a:p>
          <a:p>
            <a:r>
              <a:rPr lang="en-NZ" dirty="0" smtClean="0"/>
              <a:t>Accuracy</a:t>
            </a:r>
            <a:endParaRPr lang="en-NZ" dirty="0"/>
          </a:p>
          <a:p>
            <a:r>
              <a:rPr lang="en-NZ" dirty="0" smtClean="0"/>
              <a:t>Repeatability</a:t>
            </a:r>
            <a:endParaRPr lang="en-NZ" dirty="0"/>
          </a:p>
          <a:p>
            <a:r>
              <a:rPr lang="en-NZ" dirty="0" smtClean="0"/>
              <a:t>Relationship </a:t>
            </a:r>
            <a:r>
              <a:rPr lang="en-NZ" dirty="0"/>
              <a:t>between measured quantity </a:t>
            </a:r>
            <a:r>
              <a:rPr lang="en-NZ" dirty="0" smtClean="0"/>
              <a:t>and temperature</a:t>
            </a:r>
            <a:endParaRPr lang="en-NZ" dirty="0"/>
          </a:p>
          <a:p>
            <a:r>
              <a:rPr lang="en-NZ" dirty="0" smtClean="0"/>
              <a:t>Linearity</a:t>
            </a:r>
            <a:endParaRPr lang="en-NZ" dirty="0"/>
          </a:p>
          <a:p>
            <a:r>
              <a:rPr lang="en-NZ" dirty="0"/>
              <a:t>C</a:t>
            </a:r>
            <a:r>
              <a:rPr lang="en-NZ" dirty="0" smtClean="0"/>
              <a:t>alibration</a:t>
            </a:r>
            <a:endParaRPr lang="en-NZ" dirty="0"/>
          </a:p>
          <a:p>
            <a:r>
              <a:rPr lang="en-NZ" dirty="0" smtClean="0"/>
              <a:t>Response time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we connect a meter?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Thermocouple ske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803" y="3284984"/>
            <a:ext cx="8507685" cy="1642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we connect a meter?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Thermocouple ske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803" y="3284984"/>
            <a:ext cx="8507685" cy="16428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335699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79715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Junction Compensation</a:t>
            </a:r>
            <a:endParaRPr lang="en-US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5689" y="1844824"/>
            <a:ext cx="8188799" cy="397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read the voltage directly from our DAQ or meter?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Amplifier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556792"/>
            <a:ext cx="7253486" cy="497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thing…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voltage signal…</a:t>
            </a:r>
          </a:p>
          <a:p>
            <a:r>
              <a:rPr lang="en-US" dirty="0" smtClean="0"/>
              <a:t>Long leads…</a:t>
            </a:r>
          </a:p>
          <a:p>
            <a:endParaRPr lang="en-US" dirty="0" smtClean="0"/>
          </a:p>
          <a:p>
            <a:r>
              <a:rPr lang="en-US" dirty="0" smtClean="0"/>
              <a:t>What problems could arise?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sz="5300" dirty="0" smtClean="0"/>
              <a:t>Thermocouple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sz="4000" dirty="0" smtClean="0"/>
              <a:t>with compensation and filtering</a:t>
            </a:r>
            <a:endParaRPr lang="en-NZ" dirty="0"/>
          </a:p>
        </p:txBody>
      </p:sp>
      <p:pic>
        <p:nvPicPr>
          <p:cNvPr id="6" name="Content Placeholder 5" descr="Theromcouple condition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700808"/>
            <a:ext cx="8568952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en-NZ" sz="3200" dirty="0" smtClean="0"/>
              <a:t>Look-up table is easier than using a polynomial</a:t>
            </a:r>
            <a:endParaRPr lang="en-NZ" sz="3200" dirty="0"/>
          </a:p>
        </p:txBody>
      </p:sp>
      <p:pic>
        <p:nvPicPr>
          <p:cNvPr id="6" name="Content Placeholder 5" descr="thermosouple and AD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314105"/>
            <a:ext cx="6552728" cy="5627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 What does 8 bit accuracy mean?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Eight bits = 2</a:t>
            </a:r>
            <a:r>
              <a:rPr lang="en-NZ" baseline="30000" dirty="0" smtClean="0"/>
              <a:t>8</a:t>
            </a:r>
            <a:r>
              <a:rPr lang="en-NZ" dirty="0" smtClean="0"/>
              <a:t>-1 levels = 255 levels</a:t>
            </a:r>
          </a:p>
          <a:p>
            <a:r>
              <a:rPr lang="en-NZ" dirty="0" smtClean="0"/>
              <a:t>Assume supply voltage between 0 and 5 volts</a:t>
            </a:r>
          </a:p>
          <a:p>
            <a:r>
              <a:rPr lang="en-NZ" dirty="0" smtClean="0"/>
              <a:t>Minimum V step between each level ≈ 20mV</a:t>
            </a:r>
          </a:p>
          <a:p>
            <a:r>
              <a:rPr lang="en-NZ" dirty="0" smtClean="0"/>
              <a:t>Temp range say 0 to 400 </a:t>
            </a:r>
            <a:r>
              <a:rPr lang="en-NZ" baseline="30000" dirty="0" err="1" smtClean="0"/>
              <a:t>o</a:t>
            </a:r>
            <a:r>
              <a:rPr lang="en-NZ" dirty="0" err="1" smtClean="0"/>
              <a:t>C</a:t>
            </a:r>
            <a:endParaRPr lang="en-NZ" dirty="0" smtClean="0"/>
          </a:p>
          <a:p>
            <a:r>
              <a:rPr lang="en-NZ" dirty="0" smtClean="0"/>
              <a:t>Minimum temperature step ≈ 1.6 </a:t>
            </a:r>
            <a:r>
              <a:rPr lang="en-NZ" baseline="30000" dirty="0" err="1" smtClean="0"/>
              <a:t>o</a:t>
            </a:r>
            <a:r>
              <a:rPr lang="en-NZ" dirty="0" err="1" smtClean="0"/>
              <a:t>C</a:t>
            </a:r>
            <a:endParaRPr lang="en-NZ" dirty="0" smtClean="0"/>
          </a:p>
          <a:p>
            <a:endParaRPr lang="en-NZ" dirty="0" smtClean="0"/>
          </a:p>
          <a:p>
            <a:pPr lvl="1"/>
            <a:r>
              <a:rPr lang="en-NZ" dirty="0" smtClean="0"/>
              <a:t>This determines the quantisation error regardless the accuracy of the sensor </a:t>
            </a:r>
          </a:p>
          <a:p>
            <a:pPr lvl="1">
              <a:buNone/>
            </a:pPr>
            <a:r>
              <a:rPr lang="en-NZ" dirty="0" smtClean="0"/>
              <a:t>i.e., Temp = T +/- 0.8</a:t>
            </a:r>
            <a:r>
              <a:rPr lang="en-NZ" baseline="30000" dirty="0" smtClean="0"/>
              <a:t>o</a:t>
            </a:r>
            <a:r>
              <a:rPr lang="en-NZ" dirty="0" smtClean="0"/>
              <a:t>C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 Part IV  Silicon Detectors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form</a:t>
            </a:r>
          </a:p>
          <a:p>
            <a:r>
              <a:rPr lang="en-US" dirty="0" smtClean="0"/>
              <a:t>-</a:t>
            </a:r>
            <a:r>
              <a:rPr lang="en-US" dirty="0" smtClean="0"/>
              <a:t>40°C to +150°C</a:t>
            </a:r>
          </a:p>
          <a:p>
            <a:r>
              <a:rPr lang="en-US" dirty="0" smtClean="0"/>
              <a:t>Limited </a:t>
            </a:r>
            <a:r>
              <a:rPr lang="en-US" dirty="0" smtClean="0"/>
              <a:t>accuracy +/- 2 degree</a:t>
            </a:r>
          </a:p>
          <a:p>
            <a:r>
              <a:rPr lang="en-US" dirty="0" smtClean="0"/>
              <a:t>Linear </a:t>
            </a:r>
            <a:r>
              <a:rPr lang="en-US" dirty="0" smtClean="0"/>
              <a:t>response ( no calibration is required)</a:t>
            </a:r>
          </a:p>
          <a:p>
            <a:r>
              <a:rPr lang="en-US" dirty="0" smtClean="0"/>
              <a:t>Direct </a:t>
            </a:r>
            <a:r>
              <a:rPr lang="en-US" dirty="0" smtClean="0"/>
              <a:t>interface with ADC</a:t>
            </a:r>
            <a:endParaRPr lang="en-NZ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4149080"/>
            <a:ext cx="7543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Types of Temperature Sensors?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/>
          <a:lstStyle/>
          <a:p>
            <a:r>
              <a:rPr lang="en-US" dirty="0" smtClean="0"/>
              <a:t>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80530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en-NZ" sz="2000" dirty="0"/>
              <a:t>1. </a:t>
            </a:r>
            <a:r>
              <a:rPr lang="en-NZ" sz="2000" dirty="0" smtClean="0"/>
              <a:t>Thermistor </a:t>
            </a:r>
          </a:p>
          <a:p>
            <a:pPr lvl="1">
              <a:buNone/>
            </a:pPr>
            <a:r>
              <a:rPr lang="en-NZ" sz="1800" dirty="0" smtClean="0"/>
              <a:t>Ceramic-based: oxides of manganese, cobalt , nickel and copper</a:t>
            </a:r>
            <a:endParaRPr lang="en-NZ" sz="1800" dirty="0"/>
          </a:p>
          <a:p>
            <a:pPr>
              <a:buNone/>
            </a:pPr>
            <a:r>
              <a:rPr lang="en-NZ" sz="2000" dirty="0"/>
              <a:t>2. Resistive Temperature </a:t>
            </a:r>
            <a:r>
              <a:rPr lang="en-NZ" sz="2000" dirty="0" smtClean="0"/>
              <a:t>Device -RTD</a:t>
            </a:r>
          </a:p>
          <a:p>
            <a:pPr lvl="1">
              <a:buNone/>
            </a:pPr>
            <a:r>
              <a:rPr lang="en-NZ" sz="1800" dirty="0" smtClean="0"/>
              <a:t>Metal-based : platinum, nickel or copper</a:t>
            </a:r>
            <a:endParaRPr lang="en-NZ" sz="1800" dirty="0"/>
          </a:p>
          <a:p>
            <a:pPr>
              <a:buNone/>
            </a:pPr>
            <a:r>
              <a:rPr lang="en-NZ" sz="2000" dirty="0"/>
              <a:t>3. </a:t>
            </a:r>
            <a:r>
              <a:rPr lang="en-NZ" sz="2000" dirty="0" smtClean="0"/>
              <a:t>Thermocouple</a:t>
            </a:r>
          </a:p>
          <a:p>
            <a:pPr lvl="1">
              <a:buNone/>
            </a:pPr>
            <a:r>
              <a:rPr lang="en-NZ" sz="1800" dirty="0"/>
              <a:t>j</a:t>
            </a:r>
            <a:r>
              <a:rPr lang="en-NZ" sz="1800" dirty="0" smtClean="0"/>
              <a:t>unction of two different metals</a:t>
            </a:r>
            <a:endParaRPr lang="en-NZ" sz="1800" dirty="0"/>
          </a:p>
          <a:p>
            <a:pPr>
              <a:buNone/>
            </a:pPr>
            <a:r>
              <a:rPr lang="it-IT" sz="2000" dirty="0"/>
              <a:t>4. Integrated Silicon Linear </a:t>
            </a:r>
            <a:r>
              <a:rPr lang="it-IT" sz="2000" dirty="0" smtClean="0"/>
              <a:t>Sensor</a:t>
            </a:r>
          </a:p>
          <a:p>
            <a:pPr lvl="1">
              <a:buNone/>
            </a:pPr>
            <a:r>
              <a:rPr lang="it-IT" sz="1800" dirty="0" smtClean="0"/>
              <a:t>Si PN junction of a diode or bipolar </a:t>
            </a:r>
            <a:r>
              <a:rPr lang="it-IT" sz="1800" dirty="0" smtClean="0"/>
              <a:t>transistor</a:t>
            </a:r>
          </a:p>
          <a:p>
            <a:pPr marL="285750" lvl="1">
              <a:buNone/>
            </a:pPr>
            <a:endParaRPr lang="it-IT" sz="1050" i="1" dirty="0" smtClean="0"/>
          </a:p>
          <a:p>
            <a:pPr marL="285750" lvl="1">
              <a:buNone/>
            </a:pPr>
            <a:r>
              <a:rPr lang="it-IT" i="1" dirty="0" smtClean="0">
                <a:solidFill>
                  <a:srgbClr val="FF0000"/>
                </a:solidFill>
              </a:rPr>
              <a:t>5</a:t>
            </a:r>
            <a:endParaRPr lang="en-NZ" i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/>
          <a:lstStyle/>
          <a:p>
            <a:r>
              <a:rPr lang="en-US" dirty="0" smtClean="0"/>
              <a:t>Not Covered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3951288"/>
          </a:xfrm>
        </p:spPr>
        <p:txBody>
          <a:bodyPr/>
          <a:lstStyle/>
          <a:p>
            <a:pPr marL="285750" lvl="1">
              <a:buNone/>
            </a:pPr>
            <a:r>
              <a:rPr lang="it-IT" i="1" dirty="0" smtClean="0">
                <a:solidFill>
                  <a:srgbClr val="FF0000"/>
                </a:solidFill>
              </a:rPr>
              <a:t>5. </a:t>
            </a:r>
            <a:r>
              <a:rPr lang="it-IT" i="1" dirty="0" smtClean="0">
                <a:solidFill>
                  <a:srgbClr val="FF0000"/>
                </a:solidFill>
              </a:rPr>
              <a:t>Hot Wire </a:t>
            </a:r>
            <a:r>
              <a:rPr lang="it-IT" i="1" dirty="0" smtClean="0">
                <a:solidFill>
                  <a:srgbClr val="FF0000"/>
                </a:solidFill>
              </a:rPr>
              <a:t>Anemometer</a:t>
            </a:r>
            <a:endParaRPr lang="it-IT" i="1" dirty="0" smtClean="0">
              <a:solidFill>
                <a:srgbClr val="FF0000"/>
              </a:solidFill>
            </a:endParaRPr>
          </a:p>
          <a:p>
            <a:pPr marL="285750" lvl="1">
              <a:buNone/>
            </a:pPr>
            <a:r>
              <a:rPr lang="it-IT" i="1" dirty="0" smtClean="0">
                <a:solidFill>
                  <a:srgbClr val="FF0000"/>
                </a:solidFill>
              </a:rPr>
              <a:t>6. Non-Contact IR Single Sensor</a:t>
            </a:r>
          </a:p>
          <a:p>
            <a:pPr marL="285750" lvl="1">
              <a:buNone/>
            </a:pPr>
            <a:r>
              <a:rPr lang="it-IT" i="1" dirty="0" smtClean="0">
                <a:solidFill>
                  <a:srgbClr val="FF0000"/>
                </a:solidFill>
              </a:rPr>
              <a:t>7</a:t>
            </a:r>
            <a:r>
              <a:rPr lang="it-IT" i="1" dirty="0" smtClean="0">
                <a:solidFill>
                  <a:srgbClr val="FF0000"/>
                </a:solidFill>
              </a:rPr>
              <a:t>. IR Camera</a:t>
            </a:r>
          </a:p>
          <a:p>
            <a:pPr marL="285750" lvl="1">
              <a:buNone/>
            </a:pPr>
            <a:endParaRPr lang="en-NZ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References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000" dirty="0" smtClean="0"/>
              <a:t>Previous years’ </a:t>
            </a:r>
            <a:r>
              <a:rPr lang="en-NZ" sz="2000" dirty="0" smtClean="0"/>
              <a:t>E80</a:t>
            </a:r>
            <a:endParaRPr lang="en-NZ" sz="2000" dirty="0" smtClean="0"/>
          </a:p>
          <a:p>
            <a:r>
              <a:rPr lang="en-NZ" sz="2000" dirty="0" smtClean="0"/>
              <a:t>Wikipedia</a:t>
            </a:r>
          </a:p>
          <a:p>
            <a:r>
              <a:rPr lang="en-NZ" sz="2000" dirty="0" smtClean="0"/>
              <a:t>Microchip Application Notes AN679, AN684, AN685, AN687</a:t>
            </a:r>
          </a:p>
          <a:p>
            <a:r>
              <a:rPr lang="en-NZ" sz="2000" dirty="0" smtClean="0"/>
              <a:t>Texas Instruments SBAA180</a:t>
            </a:r>
          </a:p>
          <a:p>
            <a:r>
              <a:rPr lang="en-NZ" sz="2000" dirty="0" smtClean="0"/>
              <a:t>Omega Engineering </a:t>
            </a:r>
            <a:r>
              <a:rPr lang="en-NZ" sz="2000" dirty="0" smtClean="0">
                <a:hlinkClick r:id="rId2"/>
              </a:rPr>
              <a:t>www.omega.com</a:t>
            </a:r>
            <a:r>
              <a:rPr lang="en-NZ" sz="2000" dirty="0" smtClean="0"/>
              <a:t> (sensor specs, application guides, selection guides, costs)</a:t>
            </a:r>
          </a:p>
          <a:p>
            <a:r>
              <a:rPr lang="en-NZ" sz="2000" dirty="0" smtClean="0"/>
              <a:t>Baker</a:t>
            </a:r>
            <a:r>
              <a:rPr lang="en-NZ" sz="2000" dirty="0" smtClean="0"/>
              <a:t>, Bonnie, “</a:t>
            </a:r>
            <a:r>
              <a:rPr lang="en-NZ" sz="2000" b="1" dirty="0" smtClean="0">
                <a:hlinkClick r:id="rId3"/>
              </a:rPr>
              <a:t>Designing with temperature sensors, part one: sensor types</a:t>
            </a:r>
            <a:r>
              <a:rPr lang="en-NZ" sz="2000" dirty="0" smtClean="0"/>
              <a:t>,” </a:t>
            </a:r>
            <a:r>
              <a:rPr lang="en-NZ" sz="2000" i="1" dirty="0" smtClean="0"/>
              <a:t>EDN</a:t>
            </a:r>
            <a:r>
              <a:rPr lang="en-NZ" sz="2000" dirty="0" smtClean="0"/>
              <a:t>, Sept 22, 2011, pg 22.</a:t>
            </a:r>
          </a:p>
          <a:p>
            <a:r>
              <a:rPr lang="en-NZ" sz="2000" dirty="0" smtClean="0"/>
              <a:t>Baker, Bonnie, “</a:t>
            </a:r>
            <a:r>
              <a:rPr lang="en-NZ" sz="2000" b="1" dirty="0" smtClean="0">
                <a:hlinkClick r:id="rId4"/>
              </a:rPr>
              <a:t>Designing with temperature sensors, part two: </a:t>
            </a:r>
            <a:r>
              <a:rPr lang="en-NZ" sz="2000" b="1" dirty="0" err="1" smtClean="0">
                <a:hlinkClick r:id="rId4"/>
              </a:rPr>
              <a:t>thermistors</a:t>
            </a:r>
            <a:r>
              <a:rPr lang="en-NZ" sz="2000" dirty="0" smtClean="0"/>
              <a:t>,” </a:t>
            </a:r>
            <a:r>
              <a:rPr lang="en-NZ" sz="2000" i="1" dirty="0" smtClean="0"/>
              <a:t>EDN</a:t>
            </a:r>
            <a:r>
              <a:rPr lang="en-NZ" sz="2000" dirty="0" smtClean="0"/>
              <a:t>, Oct 20, 2011, pg 24.</a:t>
            </a:r>
          </a:p>
          <a:p>
            <a:r>
              <a:rPr lang="en-NZ" sz="2000" dirty="0" smtClean="0"/>
              <a:t>Baker, Bonnie, “</a:t>
            </a:r>
            <a:r>
              <a:rPr lang="en-NZ" sz="2000" b="1" dirty="0" smtClean="0">
                <a:hlinkClick r:id="rId5"/>
              </a:rPr>
              <a:t>Designing with temperature sensors, part three: RTDs</a:t>
            </a:r>
            <a:r>
              <a:rPr lang="en-NZ" sz="2000" dirty="0" smtClean="0"/>
              <a:t>,” </a:t>
            </a:r>
            <a:r>
              <a:rPr lang="en-NZ" sz="2000" i="1" dirty="0" smtClean="0"/>
              <a:t>EDN</a:t>
            </a:r>
            <a:r>
              <a:rPr lang="en-NZ" sz="2000" dirty="0" smtClean="0"/>
              <a:t>, Nov 17, 2011, pg 24.</a:t>
            </a:r>
          </a:p>
          <a:p>
            <a:r>
              <a:rPr lang="en-NZ" sz="2000" dirty="0" smtClean="0"/>
              <a:t>Baker, Bonnie, “</a:t>
            </a:r>
            <a:r>
              <a:rPr lang="en-NZ" sz="2000" b="1" dirty="0" smtClean="0">
                <a:hlinkClick r:id="rId6"/>
              </a:rPr>
              <a:t>Designing with temperature sensors, part four: thermocouples</a:t>
            </a:r>
            <a:r>
              <a:rPr lang="en-NZ" sz="2000" dirty="0" smtClean="0"/>
              <a:t>,” </a:t>
            </a:r>
            <a:r>
              <a:rPr lang="en-NZ" sz="2000" i="1" dirty="0" smtClean="0"/>
              <a:t>EDN</a:t>
            </a:r>
            <a:r>
              <a:rPr lang="en-NZ" sz="2000" dirty="0" smtClean="0"/>
              <a:t>, Dec 15, 2011, pg 24.</a:t>
            </a:r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000" dirty="0" smtClean="0"/>
              <a:t>Baker, Bonnie, “</a:t>
            </a:r>
            <a:r>
              <a:rPr lang="en-NZ" sz="2000" b="1" dirty="0" smtClean="0">
                <a:hlinkClick r:id="rId2"/>
              </a:rPr>
              <a:t>Designing with temperature sensors, part one: sensor types</a:t>
            </a:r>
            <a:r>
              <a:rPr lang="en-NZ" sz="2000" dirty="0" smtClean="0"/>
              <a:t>,” </a:t>
            </a:r>
            <a:r>
              <a:rPr lang="en-NZ" sz="2000" i="1" dirty="0" smtClean="0"/>
              <a:t>EDN</a:t>
            </a:r>
            <a:r>
              <a:rPr lang="en-NZ" sz="2000" dirty="0" smtClean="0"/>
              <a:t>, Sept 22, 2011, pg 22.</a:t>
            </a:r>
          </a:p>
          <a:p>
            <a:r>
              <a:rPr lang="en-NZ" sz="2000" dirty="0" smtClean="0"/>
              <a:t>Baker, Bonnie, “</a:t>
            </a:r>
            <a:r>
              <a:rPr lang="en-NZ" sz="2000" b="1" dirty="0" smtClean="0">
                <a:hlinkClick r:id="rId3"/>
              </a:rPr>
              <a:t>Designing with temperature sensors, part two: </a:t>
            </a:r>
            <a:r>
              <a:rPr lang="en-NZ" sz="2000" b="1" dirty="0" err="1" smtClean="0">
                <a:hlinkClick r:id="rId3"/>
              </a:rPr>
              <a:t>thermistors</a:t>
            </a:r>
            <a:r>
              <a:rPr lang="en-NZ" sz="2000" dirty="0" smtClean="0"/>
              <a:t>,” </a:t>
            </a:r>
            <a:r>
              <a:rPr lang="en-NZ" sz="2000" i="1" dirty="0" smtClean="0"/>
              <a:t>EDN</a:t>
            </a:r>
            <a:r>
              <a:rPr lang="en-NZ" sz="2000" dirty="0" smtClean="0"/>
              <a:t>, Oct 20, 2011, pg 24.</a:t>
            </a:r>
          </a:p>
          <a:p>
            <a:r>
              <a:rPr lang="en-NZ" sz="2000" dirty="0" smtClean="0"/>
              <a:t>Baker, Bonnie, “</a:t>
            </a:r>
            <a:r>
              <a:rPr lang="en-NZ" sz="2000" b="1" dirty="0" smtClean="0">
                <a:hlinkClick r:id="rId4"/>
              </a:rPr>
              <a:t>Designing with temperature sensors, part three: RTDs</a:t>
            </a:r>
            <a:r>
              <a:rPr lang="en-NZ" sz="2000" dirty="0" smtClean="0"/>
              <a:t>,” </a:t>
            </a:r>
            <a:r>
              <a:rPr lang="en-NZ" sz="2000" i="1" dirty="0" smtClean="0"/>
              <a:t>EDN</a:t>
            </a:r>
            <a:r>
              <a:rPr lang="en-NZ" sz="2000" dirty="0" smtClean="0"/>
              <a:t>, Nov 17, 2011, pg 24.</a:t>
            </a:r>
          </a:p>
          <a:p>
            <a:r>
              <a:rPr lang="en-NZ" sz="2000" dirty="0" smtClean="0"/>
              <a:t>Baker, Bonnie, “</a:t>
            </a:r>
            <a:r>
              <a:rPr lang="en-NZ" sz="2000" b="1" dirty="0" smtClean="0">
                <a:hlinkClick r:id="rId5"/>
              </a:rPr>
              <a:t>Designing with temperature sensors, part four: thermocouples</a:t>
            </a:r>
            <a:r>
              <a:rPr lang="en-NZ" sz="2000" dirty="0" smtClean="0"/>
              <a:t>,” </a:t>
            </a:r>
            <a:r>
              <a:rPr lang="en-NZ" sz="2000" i="1" dirty="0" smtClean="0"/>
              <a:t>EDN</a:t>
            </a:r>
            <a:r>
              <a:rPr lang="en-NZ" sz="2000" dirty="0" smtClean="0"/>
              <a:t>, Dec 15, 2011, pg 24.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 descr="293497-Designing_with_temperature_sensors_part_one_sensor_types_table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40" y="-27384"/>
            <a:ext cx="8604448" cy="6866176"/>
          </a:xfrm>
        </p:spPr>
      </p:pic>
      <p:sp>
        <p:nvSpPr>
          <p:cNvPr id="5" name="Rectangle 4"/>
          <p:cNvSpPr/>
          <p:nvPr/>
        </p:nvSpPr>
        <p:spPr bwMode="auto">
          <a:xfrm>
            <a:off x="5364088" y="6597352"/>
            <a:ext cx="1584176" cy="260648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&gt;$10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Part I	Thermistor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High </a:t>
            </a:r>
            <a:r>
              <a:rPr lang="en-NZ" dirty="0" smtClean="0"/>
              <a:t>sensitivity</a:t>
            </a:r>
            <a:endParaRPr lang="en-NZ" dirty="0"/>
          </a:p>
          <a:p>
            <a:r>
              <a:rPr lang="en-NZ" dirty="0" smtClean="0"/>
              <a:t>Inexpensive</a:t>
            </a:r>
            <a:endParaRPr lang="en-NZ" dirty="0"/>
          </a:p>
          <a:p>
            <a:r>
              <a:rPr lang="en-NZ" dirty="0" smtClean="0"/>
              <a:t>Reasonably </a:t>
            </a:r>
            <a:r>
              <a:rPr lang="en-NZ" dirty="0"/>
              <a:t>accurate</a:t>
            </a:r>
          </a:p>
          <a:p>
            <a:r>
              <a:rPr lang="en-NZ" dirty="0" smtClean="0"/>
              <a:t>Lead </a:t>
            </a:r>
            <a:r>
              <a:rPr lang="en-NZ" dirty="0"/>
              <a:t>resistance ignored</a:t>
            </a:r>
          </a:p>
          <a:p>
            <a:r>
              <a:rPr lang="en-NZ" dirty="0" smtClean="0"/>
              <a:t>Glass </a:t>
            </a:r>
            <a:r>
              <a:rPr lang="en-NZ" dirty="0"/>
              <a:t>bead, disk or chip </a:t>
            </a:r>
            <a:r>
              <a:rPr lang="en-NZ" dirty="0" err="1"/>
              <a:t>thermistor</a:t>
            </a:r>
            <a:endParaRPr lang="en-NZ" dirty="0"/>
          </a:p>
          <a:p>
            <a:r>
              <a:rPr lang="en-NZ" dirty="0" smtClean="0"/>
              <a:t>Typically </a:t>
            </a:r>
            <a:r>
              <a:rPr lang="en-NZ" dirty="0"/>
              <a:t>Negative Temperature Coefficient (NTC),</a:t>
            </a:r>
          </a:p>
          <a:p>
            <a:pPr lvl="1"/>
            <a:r>
              <a:rPr lang="en-NZ" dirty="0"/>
              <a:t>PTC also </a:t>
            </a:r>
            <a:r>
              <a:rPr lang="en-NZ" dirty="0" smtClean="0"/>
              <a:t>possible</a:t>
            </a:r>
            <a:endParaRPr lang="en-NZ" dirty="0"/>
          </a:p>
          <a:p>
            <a:r>
              <a:rPr lang="fr-FR" dirty="0" err="1" smtClean="0"/>
              <a:t>nonlinear</a:t>
            </a:r>
            <a:r>
              <a:rPr lang="fr-FR" dirty="0" smtClean="0"/>
              <a:t> </a:t>
            </a:r>
            <a:r>
              <a:rPr lang="fr-FR" dirty="0" err="1" smtClean="0"/>
              <a:t>relationship</a:t>
            </a:r>
            <a:r>
              <a:rPr lang="fr-FR" dirty="0" smtClean="0"/>
              <a:t> </a:t>
            </a:r>
            <a:r>
              <a:rPr lang="en-NZ" dirty="0" smtClean="0"/>
              <a:t>between R and </a:t>
            </a:r>
            <a:r>
              <a:rPr lang="en-NZ" dirty="0" smtClean="0"/>
              <a:t>T</a:t>
            </a:r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dirty="0" smtClean="0"/>
              <a:t>Thermistor resistance </a:t>
            </a:r>
            <a:r>
              <a:rPr lang="en-NZ" dirty="0" err="1" smtClean="0"/>
              <a:t>vs</a:t>
            </a:r>
            <a:r>
              <a:rPr lang="en-NZ" dirty="0" smtClean="0"/>
              <a:t> temperature </a:t>
            </a:r>
            <a:endParaRPr lang="en-NZ" dirty="0"/>
          </a:p>
        </p:txBody>
      </p:sp>
      <p:pic>
        <p:nvPicPr>
          <p:cNvPr id="4" name="Content Placeholder 3" descr="basicthermistor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436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dirty="0" smtClean="0"/>
              <a:t>Simple </a:t>
            </a:r>
            <a:r>
              <a:rPr lang="en-NZ" dirty="0" smtClean="0"/>
              <a:t>Exponential </a:t>
            </a:r>
            <a:r>
              <a:rPr lang="en-NZ" dirty="0" smtClean="0"/>
              <a:t>Thermistor </a:t>
            </a:r>
            <a:r>
              <a:rPr lang="en-NZ" dirty="0" smtClean="0"/>
              <a:t>M</a:t>
            </a:r>
            <a:r>
              <a:rPr lang="en-NZ" dirty="0" smtClean="0"/>
              <a:t>odel</a:t>
            </a:r>
            <a:r>
              <a:rPr lang="en-NZ" dirty="0" smtClean="0"/>
              <a:t> 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endParaRPr lang="en-NZ" dirty="0"/>
          </a:p>
          <a:p>
            <a:pPr fontAlgn="base"/>
            <a:r>
              <a:rPr lang="en-NZ" dirty="0" smtClean="0"/>
              <a:t>R</a:t>
            </a:r>
            <a:r>
              <a:rPr lang="en-NZ" baseline="-25000" dirty="0" smtClean="0"/>
              <a:t>T </a:t>
            </a:r>
            <a:r>
              <a:rPr lang="en-NZ" dirty="0" smtClean="0"/>
              <a:t>= R</a:t>
            </a:r>
            <a:r>
              <a:rPr lang="en-NZ" baseline="-25000" dirty="0" smtClean="0"/>
              <a:t>0</a:t>
            </a:r>
            <a:r>
              <a:rPr lang="en-NZ" dirty="0" smtClean="0"/>
              <a:t> x exp[ </a:t>
            </a:r>
            <a:r>
              <a:rPr lang="el-GR" dirty="0" smtClean="0"/>
              <a:t>β</a:t>
            </a:r>
            <a:r>
              <a:rPr lang="en-NZ" dirty="0" smtClean="0"/>
              <a:t>(1/T -1/T</a:t>
            </a:r>
            <a:r>
              <a:rPr lang="en-NZ" baseline="-25000" dirty="0" smtClean="0"/>
              <a:t>0</a:t>
            </a:r>
            <a:r>
              <a:rPr lang="en-NZ" dirty="0" smtClean="0"/>
              <a:t>)]</a:t>
            </a:r>
          </a:p>
          <a:p>
            <a:pPr fontAlgn="base"/>
            <a:endParaRPr lang="en-NZ" dirty="0" smtClean="0"/>
          </a:p>
          <a:p>
            <a:pPr lvl="1" fontAlgn="base"/>
            <a:r>
              <a:rPr lang="en-NZ" dirty="0" smtClean="0"/>
              <a:t>R</a:t>
            </a:r>
            <a:r>
              <a:rPr lang="en-NZ" baseline="-25000" dirty="0" smtClean="0"/>
              <a:t>T</a:t>
            </a:r>
            <a:r>
              <a:rPr lang="en-NZ" dirty="0" smtClean="0"/>
              <a:t> is the </a:t>
            </a:r>
            <a:r>
              <a:rPr lang="en-NZ" dirty="0" err="1" smtClean="0"/>
              <a:t>thermistor</a:t>
            </a:r>
            <a:r>
              <a:rPr lang="en-NZ" dirty="0" smtClean="0"/>
              <a:t> resistance (Ω</a:t>
            </a:r>
            <a:r>
              <a:rPr lang="en-NZ" dirty="0" smtClean="0"/>
              <a:t>).</a:t>
            </a:r>
          </a:p>
          <a:p>
            <a:pPr lvl="1" fontAlgn="base"/>
            <a:endParaRPr lang="en-NZ" dirty="0" smtClean="0"/>
          </a:p>
          <a:p>
            <a:pPr lvl="1" fontAlgn="base"/>
            <a:r>
              <a:rPr lang="en-NZ" dirty="0" smtClean="0"/>
              <a:t>T is the </a:t>
            </a:r>
            <a:r>
              <a:rPr lang="en-NZ" dirty="0" err="1" smtClean="0"/>
              <a:t>thermistor</a:t>
            </a:r>
            <a:r>
              <a:rPr lang="en-NZ" dirty="0" smtClean="0"/>
              <a:t> temperature (K)</a:t>
            </a:r>
          </a:p>
          <a:p>
            <a:pPr lvl="1"/>
            <a:endParaRPr lang="en-NZ" dirty="0" smtClean="0"/>
          </a:p>
          <a:p>
            <a:pPr lvl="1"/>
            <a:r>
              <a:rPr lang="en-NZ" dirty="0" smtClean="0"/>
              <a:t>Manufacturers </a:t>
            </a:r>
            <a:r>
              <a:rPr lang="en-NZ" dirty="0" smtClean="0"/>
              <a:t>will often give you R</a:t>
            </a:r>
            <a:r>
              <a:rPr lang="en-NZ" baseline="-25000" dirty="0" smtClean="0"/>
              <a:t>0</a:t>
            </a:r>
            <a:r>
              <a:rPr lang="en-NZ" dirty="0" smtClean="0"/>
              <a:t>, T</a:t>
            </a:r>
            <a:r>
              <a:rPr lang="en-NZ" baseline="-25000" dirty="0" smtClean="0"/>
              <a:t>0</a:t>
            </a:r>
            <a:r>
              <a:rPr lang="en-NZ" dirty="0" smtClean="0"/>
              <a:t> and an average value for </a:t>
            </a:r>
            <a:r>
              <a:rPr lang="el-GR" dirty="0" smtClean="0"/>
              <a:t>β</a:t>
            </a:r>
            <a:endParaRPr lang="en-NZ" dirty="0" smtClean="0"/>
          </a:p>
          <a:p>
            <a:pPr lvl="1"/>
            <a:endParaRPr lang="en-NZ" dirty="0" smtClean="0"/>
          </a:p>
          <a:p>
            <a:pPr lvl="2"/>
            <a:r>
              <a:rPr lang="en-NZ" dirty="0" smtClean="0"/>
              <a:t>β</a:t>
            </a:r>
            <a:r>
              <a:rPr lang="en-NZ" dirty="0"/>
              <a:t> </a:t>
            </a:r>
            <a:r>
              <a:rPr lang="en-NZ" dirty="0" smtClean="0"/>
              <a:t> is a </a:t>
            </a:r>
            <a:r>
              <a:rPr lang="en-NZ" dirty="0"/>
              <a:t>curve fitting </a:t>
            </a:r>
            <a:r>
              <a:rPr lang="en-NZ" dirty="0" smtClean="0"/>
              <a:t>parameter and itself is temperature dependent.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">
  <a:themeElements>
    <a:clrScheme name="ARG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ARG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G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G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G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G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G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ARG_format</Template>
  <TotalTime>1981</TotalTime>
  <Words>1275</Words>
  <Application>Microsoft Office PowerPoint</Application>
  <PresentationFormat>On-screen Show (4:3)</PresentationFormat>
  <Paragraphs>263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ARG</vt:lpstr>
      <vt:lpstr>Temperature  Sensors &amp; Measurement</vt:lpstr>
      <vt:lpstr>Contents</vt:lpstr>
      <vt:lpstr>Why Measure Temperature?</vt:lpstr>
      <vt:lpstr>Important Properties?</vt:lpstr>
      <vt:lpstr>Types of Temperature Sensors?</vt:lpstr>
      <vt:lpstr>Slide 6</vt:lpstr>
      <vt:lpstr>Part I Thermistor</vt:lpstr>
      <vt:lpstr>Thermistor resistance vs temperature </vt:lpstr>
      <vt:lpstr>Simple Exponential Thermistor Model </vt:lpstr>
      <vt:lpstr>Simple Exponential Thermistor Model</vt:lpstr>
      <vt:lpstr>Better Thermistor model</vt:lpstr>
      <vt:lpstr>Inverting the equation</vt:lpstr>
      <vt:lpstr>Slide 13</vt:lpstr>
      <vt:lpstr>Thermistor Calibration</vt:lpstr>
      <vt:lpstr>Thermistor Problems: Self-heating</vt:lpstr>
      <vt:lpstr>Heat flow</vt:lpstr>
      <vt:lpstr>Self Heating Calculation </vt:lpstr>
      <vt:lpstr>Self Heating Calculation </vt:lpstr>
      <vt:lpstr>Linearization Techniques</vt:lpstr>
      <vt:lpstr>Linearization of a 1O k-Ohm Thermistor </vt:lpstr>
      <vt:lpstr>Linearization techniques</vt:lpstr>
      <vt:lpstr>Part II     RTD </vt:lpstr>
      <vt:lpstr>pRTD,  cRTD and nRTD</vt:lpstr>
      <vt:lpstr>Linearity: The reason RTDs are so popular</vt:lpstr>
      <vt:lpstr>RTD are almost linear</vt:lpstr>
      <vt:lpstr>Measuring the resistance needs a constant current source</vt:lpstr>
      <vt:lpstr>With long wires precision is a problem</vt:lpstr>
      <vt:lpstr> Two wire: lead resistances are a problem</vt:lpstr>
      <vt:lpstr> Three wire with two current sinks</vt:lpstr>
      <vt:lpstr>Four wire with one current sink.</vt:lpstr>
      <vt:lpstr>4 wire with precision current source</vt:lpstr>
      <vt:lpstr>Mathematical Modelling the RTD</vt:lpstr>
      <vt:lpstr>Experimentally</vt:lpstr>
      <vt:lpstr>Experimental uncertainties</vt:lpstr>
      <vt:lpstr>Part III Thermocouples</vt:lpstr>
      <vt:lpstr>Seebeck Effect</vt:lpstr>
      <vt:lpstr>Thermocouples are very non-linear</vt:lpstr>
      <vt:lpstr>Mathematical Model</vt:lpstr>
      <vt:lpstr>10th order polynomial fit: Find T from measured Voltage</vt:lpstr>
      <vt:lpstr>What happens when we connect a meter?</vt:lpstr>
      <vt:lpstr>What happens when we connect a meter?</vt:lpstr>
      <vt:lpstr>Cold Junction Compensation</vt:lpstr>
      <vt:lpstr>Can we read the voltage directly from our DAQ or meter?</vt:lpstr>
      <vt:lpstr>Instrumentation Amplifier</vt:lpstr>
      <vt:lpstr>One more thing…</vt:lpstr>
      <vt:lpstr>Thermocouple  with compensation and filtering</vt:lpstr>
      <vt:lpstr>Look-up table is easier than using a polynomial</vt:lpstr>
      <vt:lpstr> What does 8 bit accuracy mean?</vt:lpstr>
      <vt:lpstr> Part IV  Silicon Detectors</vt:lpstr>
      <vt:lpstr>References</vt:lpstr>
      <vt:lpstr>Slide 51</vt:lpstr>
    </vt:vector>
  </TitlesOfParts>
  <Company>University of Canterbury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gough</dc:creator>
  <cp:lastModifiedBy>Jon</cp:lastModifiedBy>
  <cp:revision>213</cp:revision>
  <dcterms:created xsi:type="dcterms:W3CDTF">2013-01-29T20:39:52Z</dcterms:created>
  <dcterms:modified xsi:type="dcterms:W3CDTF">2014-02-06T19:04:49Z</dcterms:modified>
</cp:coreProperties>
</file>